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2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04FF-3EB9-4932-AECA-F2DEC21E11F1}" type="datetimeFigureOut">
              <a:rPr lang="mk-MK" smtClean="0"/>
              <a:t>08.7.2017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BB56-6067-4E68-B6A8-4E0623FAF85D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08077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04FF-3EB9-4932-AECA-F2DEC21E11F1}" type="datetimeFigureOut">
              <a:rPr lang="mk-MK" smtClean="0"/>
              <a:t>08.7.2017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BB56-6067-4E68-B6A8-4E0623FAF85D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48239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04FF-3EB9-4932-AECA-F2DEC21E11F1}" type="datetimeFigureOut">
              <a:rPr lang="mk-MK" smtClean="0"/>
              <a:t>08.7.2017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BB56-6067-4E68-B6A8-4E0623FAF85D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23968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04FF-3EB9-4932-AECA-F2DEC21E11F1}" type="datetimeFigureOut">
              <a:rPr lang="mk-MK" smtClean="0"/>
              <a:t>08.7.2017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BB56-6067-4E68-B6A8-4E0623FAF85D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1598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04FF-3EB9-4932-AECA-F2DEC21E11F1}" type="datetimeFigureOut">
              <a:rPr lang="mk-MK" smtClean="0"/>
              <a:t>08.7.2017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BB56-6067-4E68-B6A8-4E0623FAF85D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740377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04FF-3EB9-4932-AECA-F2DEC21E11F1}" type="datetimeFigureOut">
              <a:rPr lang="mk-MK" smtClean="0"/>
              <a:t>08.7.2017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BB56-6067-4E68-B6A8-4E0623FAF85D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122482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04FF-3EB9-4932-AECA-F2DEC21E11F1}" type="datetimeFigureOut">
              <a:rPr lang="mk-MK" smtClean="0"/>
              <a:t>08.7.2017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BB56-6067-4E68-B6A8-4E0623FAF85D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34314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04FF-3EB9-4932-AECA-F2DEC21E11F1}" type="datetimeFigureOut">
              <a:rPr lang="mk-MK" smtClean="0"/>
              <a:t>08.7.2017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BB56-6067-4E68-B6A8-4E0623FAF85D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74621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04FF-3EB9-4932-AECA-F2DEC21E11F1}" type="datetimeFigureOut">
              <a:rPr lang="mk-MK" smtClean="0"/>
              <a:t>08.7.2017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BB56-6067-4E68-B6A8-4E0623FAF85D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77500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04FF-3EB9-4932-AECA-F2DEC21E11F1}" type="datetimeFigureOut">
              <a:rPr lang="mk-MK" smtClean="0"/>
              <a:t>08.7.2017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BB56-6067-4E68-B6A8-4E0623FAF85D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07819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04FF-3EB9-4932-AECA-F2DEC21E11F1}" type="datetimeFigureOut">
              <a:rPr lang="mk-MK" smtClean="0"/>
              <a:t>08.7.2017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BB56-6067-4E68-B6A8-4E0623FAF85D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3341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204FF-3EB9-4932-AECA-F2DEC21E11F1}" type="datetimeFigureOut">
              <a:rPr lang="mk-MK" smtClean="0"/>
              <a:t>08.7.2017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6BB56-6067-4E68-B6A8-4E0623FAF85D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7657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140" y="2288223"/>
            <a:ext cx="4709160" cy="2387600"/>
          </a:xfrm>
        </p:spPr>
        <p:txBody>
          <a:bodyPr>
            <a:normAutofit fontScale="90000"/>
          </a:bodyPr>
          <a:lstStyle/>
          <a:p>
            <a:r>
              <a:rPr lang="mk-MK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Казнена камата</a:t>
            </a:r>
            <a:br>
              <a:rPr lang="mk-MK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k-MK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-поим и начин на пресметка</a:t>
            </a:r>
            <a:endParaRPr lang="mk-MK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01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6250" y="502920"/>
            <a:ext cx="9144000" cy="1566863"/>
          </a:xfrm>
        </p:spPr>
        <p:txBody>
          <a:bodyPr>
            <a:normAutofit/>
          </a:bodyPr>
          <a:lstStyle/>
          <a:p>
            <a:r>
              <a:rPr lang="mk-MK" sz="4800" b="1" dirty="0" smtClean="0">
                <a:solidFill>
                  <a:srgbClr val="800000"/>
                </a:solidFill>
              </a:rPr>
              <a:t>Што е тоа казнена камата?</a:t>
            </a:r>
            <a:endParaRPr lang="mk-MK" sz="4800" b="1" dirty="0">
              <a:solidFill>
                <a:srgbClr val="8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37860" y="2687638"/>
            <a:ext cx="6240780" cy="1655762"/>
          </a:xfrm>
        </p:spPr>
        <p:txBody>
          <a:bodyPr>
            <a:noAutofit/>
          </a:bodyPr>
          <a:lstStyle/>
          <a:p>
            <a:r>
              <a:rPr lang="mk-MK" sz="3200" dirty="0">
                <a:solidFill>
                  <a:srgbClr val="800000"/>
                </a:solidFill>
              </a:rPr>
              <a:t>Казнена камата претставува паричен износ, предвиден со закон, којшто во пропишан процент се додава на главнината во ситуациите кога должникот паднал во задоцнување на исполнување на обврската спрема доверителот.</a:t>
            </a:r>
          </a:p>
          <a:p>
            <a:endParaRPr lang="mk-MK" sz="32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78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120" y="388778"/>
            <a:ext cx="7040880" cy="1325563"/>
          </a:xfrm>
        </p:spPr>
        <p:txBody>
          <a:bodyPr>
            <a:normAutofit fontScale="90000"/>
          </a:bodyPr>
          <a:lstStyle/>
          <a:p>
            <a:r>
              <a:rPr lang="mk-MK" sz="3600" b="1" dirty="0">
                <a:solidFill>
                  <a:srgbClr val="800000"/>
                </a:solidFill>
              </a:rPr>
              <a:t>Како се пресметува казнената камата?</a:t>
            </a:r>
            <a:r>
              <a:rPr lang="mk-MK" sz="3600" dirty="0">
                <a:solidFill>
                  <a:srgbClr val="800000"/>
                </a:solidFill>
              </a:rPr>
              <a:t/>
            </a:r>
            <a:br>
              <a:rPr lang="mk-MK" sz="3600" dirty="0">
                <a:solidFill>
                  <a:srgbClr val="800000"/>
                </a:solidFill>
              </a:rPr>
            </a:br>
            <a:endParaRPr lang="mk-MK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6460" y="1714501"/>
            <a:ext cx="6225540" cy="5143499"/>
          </a:xfrm>
        </p:spPr>
        <p:txBody>
          <a:bodyPr>
            <a:normAutofit fontScale="55000" lnSpcReduction="20000"/>
          </a:bodyPr>
          <a:lstStyle/>
          <a:p>
            <a:r>
              <a:rPr lang="mk-MK" dirty="0">
                <a:solidFill>
                  <a:srgbClr val="800000"/>
                </a:solidFill>
              </a:rPr>
              <a:t>При пресметката, важно е да ги поставиме параметрите, и тоа</a:t>
            </a:r>
            <a:r>
              <a:rPr lang="en-US" dirty="0">
                <a:solidFill>
                  <a:srgbClr val="800000"/>
                </a:solidFill>
              </a:rPr>
              <a:t>:</a:t>
            </a:r>
            <a:endParaRPr lang="mk-MK" dirty="0">
              <a:solidFill>
                <a:srgbClr val="800000"/>
              </a:solidFill>
            </a:endParaRPr>
          </a:p>
          <a:p>
            <a:pPr lvl="0"/>
            <a:r>
              <a:rPr lang="mk-MK" dirty="0">
                <a:solidFill>
                  <a:srgbClr val="800000"/>
                </a:solidFill>
              </a:rPr>
              <a:t>Главнина на долг – 10.000,00 МКД</a:t>
            </a:r>
          </a:p>
          <a:p>
            <a:pPr lvl="0"/>
            <a:r>
              <a:rPr lang="mk-MK" dirty="0">
                <a:solidFill>
                  <a:srgbClr val="800000"/>
                </a:solidFill>
              </a:rPr>
              <a:t>Референтна стапка на НБРМ за казнена камата – 3, 75% + 8 процентни поени за физички, и +10 процентни поени за правни лица</a:t>
            </a:r>
          </a:p>
          <a:p>
            <a:pPr lvl="0"/>
            <a:r>
              <a:rPr lang="mk-MK" dirty="0">
                <a:solidFill>
                  <a:srgbClr val="800000"/>
                </a:solidFill>
              </a:rPr>
              <a:t>Задоцнување во денови</a:t>
            </a:r>
            <a:r>
              <a:rPr lang="sr-Latn-RS" dirty="0">
                <a:solidFill>
                  <a:srgbClr val="800000"/>
                </a:solidFill>
              </a:rPr>
              <a:t>:</a:t>
            </a:r>
            <a:r>
              <a:rPr lang="mk-MK" dirty="0">
                <a:solidFill>
                  <a:srgbClr val="800000"/>
                </a:solidFill>
              </a:rPr>
              <a:t> 10.06-10.08 (59 дена задоцнување)</a:t>
            </a:r>
          </a:p>
          <a:p>
            <a:r>
              <a:rPr lang="mk-MK" dirty="0">
                <a:solidFill>
                  <a:srgbClr val="800000"/>
                </a:solidFill>
              </a:rPr>
              <a:t> </a:t>
            </a:r>
          </a:p>
          <a:p>
            <a:r>
              <a:rPr lang="mk-MK" b="1" dirty="0">
                <a:solidFill>
                  <a:srgbClr val="800000"/>
                </a:solidFill>
              </a:rPr>
              <a:t>Каматата</a:t>
            </a:r>
            <a:r>
              <a:rPr lang="mk-MK" dirty="0">
                <a:solidFill>
                  <a:srgbClr val="800000"/>
                </a:solidFill>
              </a:rPr>
              <a:t>= 10.000,00 х 11, 75 х 59</a:t>
            </a:r>
          </a:p>
          <a:p>
            <a:r>
              <a:rPr lang="mk-MK" dirty="0">
                <a:solidFill>
                  <a:srgbClr val="800000"/>
                </a:solidFill>
              </a:rPr>
              <a:t>		  =</a:t>
            </a:r>
            <a:r>
              <a:rPr lang="sr-Latn-RS" dirty="0">
                <a:solidFill>
                  <a:srgbClr val="800000"/>
                </a:solidFill>
              </a:rPr>
              <a:t>6 932 500 / 36500 =</a:t>
            </a:r>
            <a:endParaRPr lang="mk-MK" dirty="0">
              <a:solidFill>
                <a:srgbClr val="800000"/>
              </a:solidFill>
            </a:endParaRPr>
          </a:p>
          <a:p>
            <a:r>
              <a:rPr lang="mk-MK" dirty="0">
                <a:solidFill>
                  <a:srgbClr val="800000"/>
                </a:solidFill>
              </a:rPr>
              <a:t>	       = </a:t>
            </a:r>
            <a:r>
              <a:rPr lang="mk-MK" b="1" dirty="0">
                <a:solidFill>
                  <a:srgbClr val="800000"/>
                </a:solidFill>
              </a:rPr>
              <a:t>190 МКД</a:t>
            </a:r>
            <a:endParaRPr lang="mk-MK" dirty="0">
              <a:solidFill>
                <a:srgbClr val="800000"/>
              </a:solidFill>
            </a:endParaRPr>
          </a:p>
          <a:p>
            <a:r>
              <a:rPr lang="mk-MK" dirty="0">
                <a:solidFill>
                  <a:srgbClr val="800000"/>
                </a:solidFill>
              </a:rPr>
              <a:t> </a:t>
            </a:r>
          </a:p>
          <a:p>
            <a:r>
              <a:rPr lang="mk-MK" dirty="0">
                <a:solidFill>
                  <a:srgbClr val="800000"/>
                </a:solidFill>
              </a:rPr>
              <a:t>Кога сакаме да пресметаме дневна камата тогаш бројот на денови во годината (365) го множиме со 100 = 36500.</a:t>
            </a:r>
          </a:p>
          <a:p>
            <a:r>
              <a:rPr lang="mk-MK" dirty="0">
                <a:solidFill>
                  <a:srgbClr val="800000"/>
                </a:solidFill>
              </a:rPr>
              <a:t>Кога сакаме да пресметаме месечна казнена камата тогаш  бројот на месеците во годината (12) го множиме со 100 = 1200.</a:t>
            </a:r>
          </a:p>
          <a:p>
            <a:r>
              <a:rPr lang="mk-MK" dirty="0">
                <a:solidFill>
                  <a:srgbClr val="800000"/>
                </a:solidFill>
              </a:rPr>
              <a:t>Или доколку ни треба годишна казнена камата тогаш количникот на претходното равенство треба да биде само 100.</a:t>
            </a:r>
          </a:p>
          <a:p>
            <a:endParaRPr lang="mk-MK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88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920" y="868045"/>
            <a:ext cx="65532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mk-MK" b="1" dirty="0" smtClean="0">
                <a:solidFill>
                  <a:srgbClr val="800000"/>
                </a:solidFill>
              </a:rPr>
              <a:t>Посебни случаи за кои треба да се бара помош од стручно лице</a:t>
            </a:r>
            <a:endParaRPr lang="mk-MK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3620" y="2506662"/>
            <a:ext cx="5524500" cy="4351338"/>
          </a:xfrm>
        </p:spPr>
        <p:txBody>
          <a:bodyPr>
            <a:normAutofit lnSpcReduction="10000"/>
          </a:bodyPr>
          <a:lstStyle/>
          <a:p>
            <a:r>
              <a:rPr lang="mk-MK" dirty="0">
                <a:solidFill>
                  <a:srgbClr val="800000"/>
                </a:solidFill>
              </a:rPr>
              <a:t>Потрошувачите на своите стасани обврски на име казнена или договорна камта, важно е да знаат дека на истите нема да им тече казнена камата ( Не е дозволена камата на камата )</a:t>
            </a:r>
          </a:p>
          <a:p>
            <a:r>
              <a:rPr lang="mk-MK" dirty="0">
                <a:solidFill>
                  <a:srgbClr val="800000"/>
                </a:solidFill>
              </a:rPr>
              <a:t>Меѓутоа со други закони тоа може да е поинаку уредено, па потрошувачите секогаш кога се во некоја дилема за каматата пресметана на камата да се обратат кај </a:t>
            </a:r>
            <a:r>
              <a:rPr lang="mk-MK" dirty="0" smtClean="0">
                <a:solidFill>
                  <a:srgbClr val="800000"/>
                </a:solidFill>
              </a:rPr>
              <a:t>правник</a:t>
            </a:r>
            <a:r>
              <a:rPr lang="en-US" dirty="0" smtClean="0">
                <a:solidFill>
                  <a:srgbClr val="800000"/>
                </a:solidFill>
              </a:rPr>
              <a:t>.</a:t>
            </a:r>
            <a:endParaRPr lang="mk-MK" dirty="0">
              <a:solidFill>
                <a:srgbClr val="800000"/>
              </a:solidFill>
            </a:endParaRPr>
          </a:p>
          <a:p>
            <a:endParaRPr lang="mk-MK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70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2260" y="959485"/>
            <a:ext cx="470154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mk-MK" b="1" dirty="0">
                <a:solidFill>
                  <a:srgbClr val="800000"/>
                </a:solidFill>
              </a:rPr>
              <a:t>За какви обврски може да се должи казнена камата?</a:t>
            </a:r>
            <a:r>
              <a:rPr lang="mk-MK" dirty="0">
                <a:solidFill>
                  <a:srgbClr val="800000"/>
                </a:solidFill>
              </a:rPr>
              <a:t/>
            </a:r>
            <a:br>
              <a:rPr lang="mk-MK" dirty="0">
                <a:solidFill>
                  <a:srgbClr val="800000"/>
                </a:solidFill>
              </a:rPr>
            </a:br>
            <a:endParaRPr lang="mk-MK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900" y="3334385"/>
            <a:ext cx="3604260" cy="1763395"/>
          </a:xfrm>
        </p:spPr>
        <p:txBody>
          <a:bodyPr>
            <a:normAutofit fontScale="85000" lnSpcReduction="20000"/>
          </a:bodyPr>
          <a:lstStyle/>
          <a:p>
            <a:r>
              <a:rPr lang="mk-MK" sz="3600" dirty="0">
                <a:solidFill>
                  <a:srgbClr val="800000"/>
                </a:solidFill>
              </a:rPr>
              <a:t>Казнената камата се должи и пресметува само на парични побарувања.</a:t>
            </a:r>
          </a:p>
          <a:p>
            <a:endParaRPr lang="mk-MK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3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198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Казнена камата -поим и начин на пресметка</vt:lpstr>
      <vt:lpstr>Што е тоа казнена камата?</vt:lpstr>
      <vt:lpstr>Како се пресметува казнената камата? </vt:lpstr>
      <vt:lpstr>Посебни случаи за кои треба да се бара помош од стручно лице</vt:lpstr>
      <vt:lpstr>За какви обврски може да се должи казнена камата?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Казнена камата -поим и начин на пресметка</dc:title>
  <dc:creator>Admin</dc:creator>
  <cp:lastModifiedBy>Admin</cp:lastModifiedBy>
  <cp:revision>2</cp:revision>
  <dcterms:created xsi:type="dcterms:W3CDTF">2017-07-08T17:15:58Z</dcterms:created>
  <dcterms:modified xsi:type="dcterms:W3CDTF">2017-07-08T17:36:47Z</dcterms:modified>
</cp:coreProperties>
</file>