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278" y="-7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75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DC6D9-6204-4D9A-AECA-38FE37FE102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E5DE-2495-4C49-AD67-BED693C3A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40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1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2993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73022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86829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5720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0804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7675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10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7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87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867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490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83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52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2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53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B334A90-EB03-42F3-8859-2C2B2724C058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68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433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480" y="1016000"/>
            <a:ext cx="829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dirty="0" smtClean="0">
                <a:latin typeface="Arial Black" panose="020B0A04020102020204" pitchFamily="34" charset="0"/>
              </a:rPr>
              <a:t>Правна клиника за ранливи групи</a:t>
            </a:r>
          </a:p>
          <a:p>
            <a:pPr algn="ctr"/>
            <a:r>
              <a:rPr lang="mk-MK" sz="2000" dirty="0" smtClean="0">
                <a:latin typeface="Arial Black" panose="020B0A04020102020204" pitchFamily="34" charset="0"/>
              </a:rPr>
              <a:t>при Правниот факултет „Јустинијан Први“ - Скопје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149" y="2967335"/>
            <a:ext cx="118497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Права на семејства </a:t>
            </a:r>
          </a:p>
          <a:p>
            <a:pPr algn="ctr"/>
            <a:r>
              <a:rPr lang="mk-MK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притворени и затворени лица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1050588" cy="1905000"/>
          </a:xfrm>
        </p:spPr>
        <p:txBody>
          <a:bodyPr/>
          <a:lstStyle/>
          <a:p>
            <a:r>
              <a:rPr lang="mk-MK" b="1" dirty="0" smtClean="0">
                <a:solidFill>
                  <a:schemeClr val="tx1"/>
                </a:solidFill>
                <a:latin typeface="+mj-lt"/>
              </a:rPr>
              <a:t>Допишување, телефонски разговор и пратки </a:t>
            </a:r>
            <a:br>
              <a:rPr lang="mk-MK" b="1" dirty="0" smtClean="0">
                <a:solidFill>
                  <a:schemeClr val="tx1"/>
                </a:solidFill>
                <a:latin typeface="+mj-lt"/>
              </a:rPr>
            </a:br>
            <a:endParaRPr lang="mk-MK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4550"/>
            <a:ext cx="10458450" cy="4743450"/>
          </a:xfrm>
        </p:spPr>
        <p:txBody>
          <a:bodyPr>
            <a:noAutofit/>
          </a:bodyPr>
          <a:lstStyle/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Допишувањето може да се ограничи од безбедносни причини</a:t>
            </a:r>
          </a:p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Телефонските разговори се остваруваат под надзор на службено лице, преку телефонска говорница, на трошок на затвореникот</a:t>
            </a:r>
          </a:p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Пратки се примаат еднаш во месецот во тежина до 10кг. Кои претгодно се прегледуваат од службено лице </a:t>
            </a:r>
          </a:p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Пратките може да содржат пари и прехрамбени производи </a:t>
            </a:r>
            <a:endParaRPr lang="mk-MK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13" y="361950"/>
            <a:ext cx="3411537" cy="1295400"/>
          </a:xfrm>
        </p:spPr>
        <p:txBody>
          <a:bodyPr/>
          <a:lstStyle/>
          <a:p>
            <a:r>
              <a:rPr lang="mk-MK" b="1" dirty="0" smtClean="0">
                <a:solidFill>
                  <a:schemeClr val="tx1"/>
                </a:solidFill>
                <a:latin typeface="+mj-lt"/>
              </a:rPr>
              <a:t>Посета</a:t>
            </a:r>
            <a:endParaRPr lang="mk-MK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2" y="1714499"/>
            <a:ext cx="11698288" cy="4610101"/>
          </a:xfrm>
        </p:spPr>
        <p:txBody>
          <a:bodyPr>
            <a:noAutofit/>
          </a:bodyPr>
          <a:lstStyle/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Две посети месечно, во времетраење од 60 минути, во присуство на службено лице</a:t>
            </a:r>
          </a:p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Во уставнова од отворен вид посетата е без надзор на службено лице</a:t>
            </a:r>
          </a:p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Посетителот се претресува со цел да се спречи внесување завранети предмети</a:t>
            </a:r>
          </a:p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Брачниот/Вонбрачниот дугар имаат право на престој во посебна просторија без надзор во времетраење до 60 минути</a:t>
            </a:r>
          </a:p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Согласно куќниот ред посета може да се продолжи до 90 минути</a:t>
            </a:r>
            <a:endParaRPr lang="mk-MK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3" y="381000"/>
            <a:ext cx="9905998" cy="1905000"/>
          </a:xfrm>
        </p:spPr>
        <p:txBody>
          <a:bodyPr/>
          <a:lstStyle/>
          <a:p>
            <a:r>
              <a:rPr lang="mk-MK" b="1" dirty="0" smtClean="0">
                <a:solidFill>
                  <a:schemeClr val="tx1"/>
                </a:solidFill>
                <a:latin typeface="+mj-lt"/>
              </a:rPr>
              <a:t>надоместок </a:t>
            </a:r>
            <a:r>
              <a:rPr lang="mk-MK" b="1" dirty="0" smtClean="0">
                <a:solidFill>
                  <a:schemeClr val="tx1"/>
                </a:solidFill>
                <a:latin typeface="+mj-lt"/>
              </a:rPr>
              <a:t>за работа на затвореникот</a:t>
            </a:r>
            <a:endParaRPr lang="mk-MK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62" y="2609849"/>
            <a:ext cx="10841037" cy="3124201"/>
          </a:xfrm>
        </p:spPr>
        <p:txBody>
          <a:bodyPr>
            <a:noAutofit/>
          </a:bodyPr>
          <a:lstStyle/>
          <a:p>
            <a:r>
              <a:rPr lang="mk-MK" sz="28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Работата се врши во стопански единиц во установатА</a:t>
            </a:r>
          </a:p>
          <a:p>
            <a:r>
              <a:rPr lang="mk-MK" sz="28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Полно работно време: 40 часа неделно</a:t>
            </a:r>
          </a:p>
          <a:p>
            <a:r>
              <a:rPr lang="mk-MK" sz="28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Висината на надоместокот зависи од видот, количината, квалитетот и природата на работата (не се оданочува)</a:t>
            </a:r>
          </a:p>
          <a:p>
            <a:r>
              <a:rPr lang="mk-MK" sz="28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барање на затвореникот 30% од надоместокот се дава на семејството</a:t>
            </a:r>
            <a:endParaRPr lang="mk-MK" sz="28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628650"/>
            <a:ext cx="7793037" cy="1219200"/>
          </a:xfrm>
        </p:spPr>
        <p:txBody>
          <a:bodyPr/>
          <a:lstStyle/>
          <a:p>
            <a:r>
              <a:rPr lang="mk-MK" b="1" dirty="0" smtClean="0">
                <a:solidFill>
                  <a:schemeClr val="tx1"/>
                </a:solidFill>
                <a:latin typeface="+mj-lt"/>
              </a:rPr>
              <a:t>Отпуштање под условен отпуст</a:t>
            </a:r>
            <a:endParaRPr lang="mk-MK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2552699"/>
            <a:ext cx="10517187" cy="3429001"/>
          </a:xfrm>
        </p:spPr>
        <p:txBody>
          <a:bodyPr>
            <a:noAutofit/>
          </a:bodyPr>
          <a:lstStyle/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Молбата за оптпуштање по основ условен отпуст може да ја поденсе осуденото лице лично, неговиот Брачен другар, роднина по крв во права линија, посвоител, посвоеник, брат, сестра и хранител.</a:t>
            </a:r>
          </a:p>
          <a:p>
            <a:pPr lvl="0"/>
            <a:r>
              <a:rPr lang="mk-MK" sz="2800" dirty="0" smtClean="0">
                <a:solidFill>
                  <a:schemeClr val="tx1"/>
                </a:solidFill>
                <a:latin typeface="+mj-lt"/>
              </a:rPr>
              <a:t>Решението со кое судот одлучува по молбата за условен отпуст се досатвува до членот на семејството што ја поднел молбата.</a:t>
            </a:r>
          </a:p>
          <a:p>
            <a:endParaRPr lang="mk-MK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00050"/>
            <a:ext cx="10040937" cy="1905000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latin typeface="+mj-lt"/>
              </a:rPr>
              <a:t>Известување за потешка болест или смрт на затвореникот</a:t>
            </a:r>
            <a:endParaRPr lang="mk-MK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62" y="2876549"/>
            <a:ext cx="10631488" cy="3124201"/>
          </a:xfrm>
        </p:spPr>
        <p:txBody>
          <a:bodyPr>
            <a:normAutofit/>
          </a:bodyPr>
          <a:lstStyle/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установата го известува семесјтвото на осуденото лице за секоја потешка болест и за секое потешко нарушување на здравјето</a:t>
            </a:r>
          </a:p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осуденото лице за време на издржувањето на казната почине, установата е должна за тоа веднаш да ги извести потесното семејство на осудениот </a:t>
            </a:r>
          </a:p>
          <a:p>
            <a:pPr>
              <a:buNone/>
            </a:pPr>
            <a:endParaRPr lang="mk-MK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76250"/>
            <a:ext cx="10077449" cy="1885950"/>
          </a:xfrm>
        </p:spPr>
        <p:txBody>
          <a:bodyPr>
            <a:normAutofit/>
          </a:bodyPr>
          <a:lstStyle/>
          <a:p>
            <a:pPr algn="ctr"/>
            <a:r>
              <a:rPr lang="mk-MK" dirty="0" smtClean="0">
                <a:solidFill>
                  <a:schemeClr val="tx1"/>
                </a:solidFill>
                <a:latin typeface="+mj-lt"/>
              </a:rPr>
              <a:t>Права на семејствата на осудени </a:t>
            </a:r>
            <a:r>
              <a:rPr lang="mk-MK" b="1" dirty="0" smtClean="0">
                <a:solidFill>
                  <a:schemeClr val="tx1"/>
                </a:solidFill>
                <a:latin typeface="+mj-lt"/>
              </a:rPr>
              <a:t>малолетни лицa </a:t>
            </a:r>
            <a:r>
              <a:rPr lang="mk-MK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mk-MK" dirty="0" smtClean="0">
                <a:solidFill>
                  <a:schemeClr val="tx1"/>
                </a:solidFill>
                <a:latin typeface="+mj-lt"/>
              </a:rPr>
            </a:br>
            <a:endParaRPr lang="mk-MK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63" y="2343149"/>
            <a:ext cx="9450387" cy="35623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Одржување контакт со затворено малолетно лице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Посета, допишување и испраќање пратки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Информирање за здравствената состојба на затвореното малолетно лице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50" y="5467350"/>
            <a:ext cx="11068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/>
              <a:t>Овие права се регулирани во </a:t>
            </a:r>
            <a:r>
              <a:rPr lang="mk-MK" sz="2800" b="1" dirty="0" smtClean="0"/>
              <a:t>Законот за извршување на санкциите </a:t>
            </a:r>
            <a:endParaRPr lang="mk-M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3" y="0"/>
            <a:ext cx="4954587" cy="819150"/>
          </a:xfrm>
        </p:spPr>
        <p:txBody>
          <a:bodyPr>
            <a:noAutofit/>
          </a:bodyPr>
          <a:lstStyle/>
          <a:p>
            <a:r>
              <a:rPr lang="mk-MK" b="1" dirty="0" smtClean="0">
                <a:solidFill>
                  <a:schemeClr val="tx1"/>
                </a:solidFill>
                <a:latin typeface="+mj-lt"/>
              </a:rPr>
              <a:t>ОДржување контакт</a:t>
            </a:r>
            <a:endParaRPr lang="mk-MK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11545888" cy="2171700"/>
          </a:xfrm>
        </p:spPr>
        <p:txBody>
          <a:bodyPr>
            <a:normAutofit/>
          </a:bodyPr>
          <a:lstStyle/>
          <a:p>
            <a:pPr marL="514350" indent="-514350"/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Отсуство два пати во една година заради посета на семејството</a:t>
            </a:r>
          </a:p>
          <a:p>
            <a:pPr marL="514350" indent="-514350"/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Отсуството трае најмногу 14 дена и зависи од поведението во установата</a:t>
            </a:r>
            <a:endParaRPr lang="mk-MK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2819400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/>
              <a:t>Посети </a:t>
            </a:r>
            <a:r>
              <a:rPr lang="mk-MK" sz="3200" b="1" dirty="0" smtClean="0"/>
              <a:t>допишување и испраќање пратки</a:t>
            </a:r>
            <a:endParaRPr lang="mk-MK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1139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mk-MK" sz="2800" dirty="0" smtClean="0"/>
              <a:t>Без озграничување примаат посети од семејството,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mk-MK" sz="2800" dirty="0" smtClean="0"/>
              <a:t>Без ограничување да се допишуваат со семејството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mk-MK" sz="2800" dirty="0" smtClean="0"/>
              <a:t>Пратки: Книги, дневен печат и</a:t>
            </a:r>
            <a:r>
              <a:rPr lang="en-US" sz="2800" dirty="0" smtClean="0"/>
              <a:t> </a:t>
            </a:r>
            <a:r>
              <a:rPr lang="mk-MK" sz="2800" dirty="0" smtClean="0"/>
              <a:t>пари</a:t>
            </a:r>
            <a:endParaRPr lang="mk-MK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504825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/>
              <a:t>Информираност за здравствената состојба</a:t>
            </a:r>
            <a:endParaRPr lang="mk-MK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03893"/>
            <a:ext cx="11029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mk-MK" sz="2800" dirty="0" smtClean="0"/>
              <a:t>Воспитно-поправната установа е должна да го извести семејството</a:t>
            </a:r>
            <a:endParaRPr lang="mk-MK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latin typeface="+mj-lt"/>
              </a:rPr>
              <a:t>Притвор 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184401"/>
            <a:ext cx="10336211" cy="3606800"/>
          </a:xfrm>
        </p:spPr>
        <p:txBody>
          <a:bodyPr/>
          <a:lstStyle/>
          <a:p>
            <a:r>
              <a:rPr lang="mk-MK" sz="3200" dirty="0" smtClean="0">
                <a:solidFill>
                  <a:schemeClr val="tx1"/>
                </a:solidFill>
                <a:latin typeface="+mj-lt"/>
              </a:rPr>
              <a:t>мерка за обезбедување на присуство на обвинетиот</a:t>
            </a:r>
          </a:p>
          <a:p>
            <a:r>
              <a:rPr lang="mk-MK" sz="3200" b="1" dirty="0" smtClean="0">
                <a:solidFill>
                  <a:schemeClr val="tx1"/>
                </a:solidFill>
                <a:latin typeface="+mj-lt"/>
              </a:rPr>
              <a:t>не</a:t>
            </a:r>
            <a:r>
              <a:rPr lang="mk-MK" sz="3200" dirty="0" smtClean="0">
                <a:solidFill>
                  <a:schemeClr val="tx1"/>
                </a:solidFill>
                <a:latin typeface="+mj-lt"/>
              </a:rPr>
              <a:t> е казна и </a:t>
            </a:r>
            <a:r>
              <a:rPr lang="mk-MK" sz="3200" b="1" dirty="0" smtClean="0">
                <a:solidFill>
                  <a:schemeClr val="tx1"/>
                </a:solidFill>
                <a:latin typeface="+mj-lt"/>
              </a:rPr>
              <a:t>не смее </a:t>
            </a:r>
            <a:r>
              <a:rPr lang="mk-MK" sz="3200" dirty="0" smtClean="0">
                <a:solidFill>
                  <a:schemeClr val="tx1"/>
                </a:solidFill>
                <a:latin typeface="+mj-lt"/>
              </a:rPr>
              <a:t>да се третира како казна</a:t>
            </a:r>
          </a:p>
          <a:p>
            <a:r>
              <a:rPr lang="mk-MK" sz="3200" dirty="0" smtClean="0">
                <a:solidFill>
                  <a:schemeClr val="tx1"/>
                </a:solidFill>
                <a:latin typeface="+mj-lt"/>
              </a:rPr>
              <a:t>Видови притвор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mk-MK" sz="3200" dirty="0" smtClean="0">
                <a:solidFill>
                  <a:schemeClr val="tx1"/>
                </a:solidFill>
                <a:latin typeface="+mj-lt"/>
              </a:rPr>
              <a:t> Облигаторен/Факултативен</a:t>
            </a:r>
          </a:p>
          <a:p>
            <a:r>
              <a:rPr lang="mk-MK" sz="3200" dirty="0" smtClean="0">
                <a:solidFill>
                  <a:schemeClr val="tx1"/>
                </a:solidFill>
                <a:latin typeface="+mj-lt"/>
              </a:rPr>
              <a:t>Услов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mk-MK" sz="3200" dirty="0" smtClean="0">
                <a:solidFill>
                  <a:schemeClr val="tx1"/>
                </a:solidFill>
                <a:latin typeface="+mj-lt"/>
              </a:rPr>
              <a:t> Постоење основано сомнение </a:t>
            </a:r>
          </a:p>
          <a:p>
            <a:r>
              <a:rPr lang="mk-MK" sz="3200" dirty="0" smtClean="0">
                <a:solidFill>
                  <a:schemeClr val="tx1"/>
                </a:solidFill>
                <a:latin typeface="+mj-lt"/>
              </a:rPr>
              <a:t>Орган за определување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mk-MK" sz="3200" dirty="0" smtClean="0">
                <a:solidFill>
                  <a:schemeClr val="tx1"/>
                </a:solidFill>
                <a:latin typeface="+mj-lt"/>
              </a:rPr>
              <a:t> СУД 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7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ctr"/>
            <a:r>
              <a:rPr lang="mk-MK" dirty="0" smtClean="0">
                <a:solidFill>
                  <a:schemeClr val="tx1"/>
                </a:solidFill>
                <a:latin typeface="+mj-lt"/>
              </a:rPr>
              <a:t>Затвор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40" y="2514600"/>
            <a:ext cx="9990771" cy="4033520"/>
          </a:xfrm>
        </p:spPr>
        <p:txBody>
          <a:bodyPr>
            <a:normAutofit lnSpcReduction="10000"/>
          </a:bodyPr>
          <a:lstStyle/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 Казнено-поправна установа каде што се извршува казната затвор</a:t>
            </a:r>
          </a:p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Има служба за обезбедување, оградни ѕидови, технички средства и други мерки за спречување бегство</a:t>
            </a:r>
          </a:p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Притворот е </a:t>
            </a:r>
            <a:r>
              <a:rPr lang="mk-MK" sz="2800" b="1" dirty="0" smtClean="0">
                <a:solidFill>
                  <a:schemeClr val="tx1"/>
                </a:solidFill>
                <a:latin typeface="+mj-lt"/>
              </a:rPr>
              <a:t>мерка</a:t>
            </a: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 за обезбедување присуство, додека затворот претставува </a:t>
            </a:r>
            <a:r>
              <a:rPr lang="mk-MK" sz="2800" b="1" dirty="0" smtClean="0">
                <a:solidFill>
                  <a:schemeClr val="tx1"/>
                </a:solidFill>
                <a:latin typeface="+mj-lt"/>
              </a:rPr>
              <a:t>казна</a:t>
            </a: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 за извршено казнено дело</a:t>
            </a:r>
          </a:p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Притворот се утврдува со </a:t>
            </a:r>
            <a:r>
              <a:rPr lang="mk-MK" sz="2800" b="1" dirty="0" smtClean="0">
                <a:solidFill>
                  <a:schemeClr val="tx1"/>
                </a:solidFill>
                <a:latin typeface="+mj-lt"/>
              </a:rPr>
              <a:t>решение</a:t>
            </a: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, додека затворот со </a:t>
            </a:r>
            <a:r>
              <a:rPr lang="mk-MK" sz="2800" b="1" dirty="0" smtClean="0">
                <a:solidFill>
                  <a:schemeClr val="tx1"/>
                </a:solidFill>
                <a:latin typeface="+mj-lt"/>
              </a:rPr>
              <a:t>пресуда</a:t>
            </a: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 од надлежен суд</a:t>
            </a:r>
          </a:p>
          <a:p>
            <a:endParaRPr lang="mk-MK" sz="2800" dirty="0" smtClean="0">
              <a:solidFill>
                <a:schemeClr val="tx1"/>
              </a:solidFill>
              <a:latin typeface="+mj-lt"/>
            </a:endParaRPr>
          </a:p>
          <a:p>
            <a:endParaRPr lang="mk-MK" sz="2800" dirty="0" smtClean="0">
              <a:solidFill>
                <a:schemeClr val="tx1"/>
              </a:solidFill>
              <a:latin typeface="+mj-lt"/>
            </a:endParaRPr>
          </a:p>
          <a:p>
            <a:endParaRPr lang="mk-MK" sz="2800" dirty="0" smtClean="0">
              <a:solidFill>
                <a:schemeClr val="tx1"/>
              </a:solidFill>
              <a:latin typeface="+mj-lt"/>
            </a:endParaRPr>
          </a:p>
          <a:p>
            <a:endParaRPr lang="mk-MK" sz="2800" dirty="0" smtClean="0">
              <a:solidFill>
                <a:schemeClr val="tx1"/>
              </a:solidFill>
              <a:latin typeface="+mj-lt"/>
            </a:endParaRPr>
          </a:p>
          <a:p>
            <a:endParaRPr lang="mk-MK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0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s and Settings\USER.GMX-TOSHIBA\Desktop\idriz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9830" cy="3333750"/>
          </a:xfrm>
          <a:prstGeom prst="rect">
            <a:avLst/>
          </a:prstGeom>
          <a:noFill/>
        </p:spPr>
      </p:pic>
      <p:pic>
        <p:nvPicPr>
          <p:cNvPr id="2051" name="Picture 3" descr="E:\Documents and Settings\USER.GMX-TOSHIB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5175"/>
            <a:ext cx="5829300" cy="4366348"/>
          </a:xfrm>
          <a:prstGeom prst="rect">
            <a:avLst/>
          </a:prstGeom>
          <a:noFill/>
        </p:spPr>
      </p:pic>
      <p:pic>
        <p:nvPicPr>
          <p:cNvPr id="2052" name="Picture 4" descr="E:\Documents and Settings\USER.GMX-TOSHIBA\Desktop\kpd idrizo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0" y="0"/>
            <a:ext cx="6819900" cy="3409950"/>
          </a:xfrm>
          <a:prstGeom prst="rect">
            <a:avLst/>
          </a:prstGeom>
          <a:noFill/>
        </p:spPr>
      </p:pic>
      <p:pic>
        <p:nvPicPr>
          <p:cNvPr id="2053" name="Picture 5" descr="E:\Documents and Settings\USER.GMX-TOSHIBA\Desktop\sut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8350" y="3252789"/>
            <a:ext cx="6968127" cy="3871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pPr algn="ctr"/>
            <a:r>
              <a:rPr lang="mk-MK" dirty="0" smtClean="0">
                <a:solidFill>
                  <a:schemeClr val="tx1"/>
                </a:solidFill>
                <a:latin typeface="+mj-lt"/>
              </a:rPr>
              <a:t>Права на семејството на </a:t>
            </a:r>
            <a:r>
              <a:rPr lang="mk-MK" b="1" dirty="0" smtClean="0">
                <a:solidFill>
                  <a:schemeClr val="tx1"/>
                </a:solidFill>
                <a:latin typeface="+mj-lt"/>
              </a:rPr>
              <a:t>притворените</a:t>
            </a:r>
            <a:r>
              <a:rPr lang="mk-MK" dirty="0" smtClean="0">
                <a:solidFill>
                  <a:schemeClr val="tx1"/>
                </a:solidFill>
                <a:latin typeface="+mj-lt"/>
              </a:rPr>
              <a:t> лица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3080" y="2171699"/>
            <a:ext cx="10810239" cy="390652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mk-MK" sz="2800" dirty="0" smtClean="0">
              <a:solidFill>
                <a:schemeClr val="tx1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Известување на семејство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Посета на притвореникот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Право на допишување со притворено лице</a:t>
            </a:r>
          </a:p>
          <a:p>
            <a:pPr marL="514350" indent="-514350">
              <a:buNone/>
            </a:pPr>
            <a:endParaRPr lang="mk-MK" sz="2800" dirty="0" smtClean="0">
              <a:solidFill>
                <a:schemeClr val="tx1"/>
              </a:solidFill>
              <a:latin typeface="+mj-lt"/>
            </a:endParaRPr>
          </a:p>
          <a:p>
            <a:pPr marL="514350" indent="-514350">
              <a:buNone/>
            </a:pPr>
            <a:r>
              <a:rPr lang="mk-MK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Овие права се регулирани во </a:t>
            </a:r>
            <a:r>
              <a:rPr lang="mk-MK" sz="2800" b="1" dirty="0" smtClean="0">
                <a:solidFill>
                  <a:schemeClr val="tx1"/>
                </a:solidFill>
                <a:latin typeface="+mj-lt"/>
              </a:rPr>
              <a:t>Законот за кривична постапка </a:t>
            </a: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(Глава 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7526337" cy="876300"/>
          </a:xfrm>
        </p:spPr>
        <p:txBody>
          <a:bodyPr/>
          <a:lstStyle/>
          <a:p>
            <a:r>
              <a:rPr lang="mk-MK" b="1" dirty="0" smtClean="0">
                <a:solidFill>
                  <a:schemeClr val="tx1"/>
                </a:solidFill>
                <a:latin typeface="+mj-lt"/>
              </a:rPr>
              <a:t> Известување на семејството</a:t>
            </a:r>
            <a:endParaRPr lang="mk-MK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" y="819150"/>
            <a:ext cx="11372850" cy="1949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dirty="0" smtClean="0"/>
              <a:t>Судот во рок од 24 часа го известува семејството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dirty="0" smtClean="0"/>
              <a:t>Кога се потребни мерки за згрижување на деца или др членови на семејството на притвореникот се известува ЦСР</a:t>
            </a:r>
            <a:endParaRPr lang="mk-MK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8563" y="2895600"/>
            <a:ext cx="8288337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3200" b="1" i="0" u="none" strike="noStrike" kern="1200" cap="all" spc="0" normalizeH="0" baseline="0" noProof="0" dirty="0" smtClean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Посета на притвореникот</a:t>
            </a:r>
            <a:endParaRPr kumimoji="0" lang="mk-MK" sz="3200" b="1" i="0" u="none" strike="noStrike" kern="1200" cap="all" spc="0" normalizeH="0" baseline="0" noProof="0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512" y="3733799"/>
            <a:ext cx="11774488" cy="3124201"/>
          </a:xfrm>
        </p:spPr>
        <p:txBody>
          <a:bodyPr>
            <a:noAutofit/>
          </a:bodyPr>
          <a:lstStyle/>
          <a:p>
            <a:pPr marL="457200" indent="-457200"/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Притвореникот може да прими посета од блиски роднини</a:t>
            </a:r>
          </a:p>
          <a:p>
            <a:pPr marL="457200" indent="-457200"/>
            <a:r>
              <a:rPr lang="mk-MK" sz="2800" dirty="0" smtClean="0">
                <a:solidFill>
                  <a:schemeClr val="tx1"/>
                </a:solidFill>
                <a:latin typeface="+mj-lt"/>
              </a:rPr>
              <a:t>Со одобрение на судија на претходна постапка</a:t>
            </a:r>
          </a:p>
          <a:p>
            <a:pPr marL="457200" indent="-457200"/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Во посебни простории, без физички контакт, во времетраење 30-60 мин.</a:t>
            </a:r>
          </a:p>
          <a:p>
            <a:pPr marL="457200" indent="-457200"/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Во случај на дисциплински престап се ограничува ова право</a:t>
            </a:r>
            <a:endParaRPr lang="mk-MK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8478837" cy="1047750"/>
          </a:xfrm>
        </p:spPr>
        <p:txBody>
          <a:bodyPr>
            <a:normAutofit fontScale="90000"/>
          </a:bodyPr>
          <a:lstStyle/>
          <a:p>
            <a:pPr algn="ctr"/>
            <a:r>
              <a:rPr lang="mk-MK" b="1" dirty="0" smtClean="0">
                <a:solidFill>
                  <a:schemeClr val="tx1"/>
                </a:solidFill>
                <a:latin typeface="+mj-lt"/>
              </a:rPr>
              <a:t> Право на допишување, Телефонски разговор и пратки </a:t>
            </a:r>
            <a:endParaRPr lang="mk-MK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7562" y="2400299"/>
            <a:ext cx="10821987" cy="3124201"/>
          </a:xfrm>
        </p:spPr>
        <p:txBody>
          <a:bodyPr>
            <a:noAutofit/>
          </a:bodyPr>
          <a:lstStyle/>
          <a:p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Пратките што ги прима притвореникот се евидентираат во соодветна документација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Може да прима пакети со тежина до 5кг. со облека, обувки, постелнина или лични предмети. Се примаат секој ден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Пакетите претходно се прегледуваат  и доколку се најдат недозволени предмети се одземаат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По одобрение на судот може да оставаруваат телефонски разговори</a:t>
            </a:r>
            <a:endParaRPr lang="mk-MK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63" y="381000"/>
            <a:ext cx="9812337" cy="1238250"/>
          </a:xfrm>
        </p:spPr>
        <p:txBody>
          <a:bodyPr/>
          <a:lstStyle/>
          <a:p>
            <a:r>
              <a:rPr lang="mk-MK" dirty="0" smtClean="0">
                <a:solidFill>
                  <a:schemeClr val="tx1"/>
                </a:solidFill>
                <a:latin typeface="+mj-lt"/>
              </a:rPr>
              <a:t>Права на семејства на </a:t>
            </a:r>
            <a:r>
              <a:rPr lang="mk-MK" b="1" dirty="0" smtClean="0">
                <a:solidFill>
                  <a:schemeClr val="tx1"/>
                </a:solidFill>
                <a:latin typeface="+mj-lt"/>
              </a:rPr>
              <a:t>затворените</a:t>
            </a:r>
            <a:r>
              <a:rPr lang="mk-MK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mk-MK" dirty="0" smtClean="0">
                <a:solidFill>
                  <a:schemeClr val="tx1"/>
                </a:solidFill>
                <a:latin typeface="+mj-lt"/>
              </a:rPr>
              <a:t>лица</a:t>
            </a:r>
            <a:endParaRPr lang="mk-MK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2" y="1619249"/>
            <a:ext cx="11869738" cy="398145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Допишување , пратки  и телефонски разговор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Посета (Посета без надзор, пролонгирана посета, посета надвор од установата)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дел од надоместокот за работа на затвореникот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Поднесување на молба за условен отпуст и примање на решението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2800" dirty="0" smtClean="0">
                <a:solidFill>
                  <a:schemeClr val="tx1"/>
                </a:solidFill>
                <a:latin typeface="+mj-lt"/>
              </a:rPr>
              <a:t>Известување за потешка болест или смрт на затвореникот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650" y="5600701"/>
            <a:ext cx="1089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/>
              <a:t>Овие права се регулирани во </a:t>
            </a:r>
            <a:r>
              <a:rPr lang="mk-MK" sz="2800" b="1" dirty="0" smtClean="0"/>
              <a:t>Законот за извршување на санкциите</a:t>
            </a:r>
            <a:endParaRPr lang="mk-M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297</TotalTime>
  <Words>720</Words>
  <Application>Microsoft Office PowerPoint</Application>
  <PresentationFormat>Custom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Mesh</vt:lpstr>
      <vt:lpstr>Slide 1</vt:lpstr>
      <vt:lpstr>Притвор </vt:lpstr>
      <vt:lpstr>Затвор</vt:lpstr>
      <vt:lpstr>Slide 4</vt:lpstr>
      <vt:lpstr>Slide 5</vt:lpstr>
      <vt:lpstr>Права на семејството на притворените лица</vt:lpstr>
      <vt:lpstr> Известување на семејството</vt:lpstr>
      <vt:lpstr> Право на допишување, Телефонски разговор и пратки </vt:lpstr>
      <vt:lpstr>Права на семејства на затворените лица</vt:lpstr>
      <vt:lpstr>Допишување, телефонски разговор и пратки  </vt:lpstr>
      <vt:lpstr>Посета</vt:lpstr>
      <vt:lpstr>надоместок за работа на затвореникот</vt:lpstr>
      <vt:lpstr>Отпуштање под условен отпуст</vt:lpstr>
      <vt:lpstr>Известување за потешка болест или смрт на затвореникот</vt:lpstr>
      <vt:lpstr>Права на семејствата на осудени малолетни лицa  </vt:lpstr>
      <vt:lpstr>ОДржување контакт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</cp:lastModifiedBy>
  <cp:revision>32</cp:revision>
  <dcterms:created xsi:type="dcterms:W3CDTF">2018-02-22T14:33:33Z</dcterms:created>
  <dcterms:modified xsi:type="dcterms:W3CDTF">2018-02-27T20:06:36Z</dcterms:modified>
</cp:coreProperties>
</file>