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1">
          <p15:clr>
            <a:srgbClr val="A4A3A4"/>
          </p15:clr>
        </p15:guide>
        <p15:guide id="2" pos="28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laris Office0" initials="P.O.1" lastIdx="4" clrIdx="0"/>
  <p:cmAuthor id="7" name="Polaris Office7" initials="P.O.7" lastIdx="1" clrIdx="0"/>
  <p:cmAuthor id="1" name="Polaris Office1" initials="P.O.1" lastIdx="4" clrIdx="0"/>
  <p:cmAuthor id="8" name="Polaris Office8" initials="P.O.8" lastIdx="1" clrIdx="0"/>
  <p:cmAuthor id="2" name="Polaris Office2" initials="P.O.2" lastIdx="1" clrIdx="0"/>
  <p:cmAuthor id="9" name="Polaris Office9" initials="P.O.9" lastIdx="1" clrIdx="0"/>
  <p:cmAuthor id="3" name="Polaris Office3" initials="P.O.3" lastIdx="1" clrIdx="0"/>
  <p:cmAuthor id="10" name="Windows User" initials="WU" lastIdx="15" clrIdx="1">
    <p:extLst>
      <p:ext uri="{19B8F6BF-5375-455C-9EA6-DF929625EA0E}">
        <p15:presenceInfo xmlns:p15="http://schemas.microsoft.com/office/powerpoint/2012/main" userId="Windows User" providerId="None"/>
      </p:ext>
    </p:extLst>
  </p:cmAuthor>
  <p:cmAuthor id="4" name="Polaris Office4" initials="P.O.4" lastIdx="1" clrIdx="0"/>
  <p:cmAuthor id="5" name="Polaris Office5" initials="P.O.5" lastIdx="1" clrIdx="0"/>
  <p:cmAuthor id="6" name="Polaris Office6" initials="P.O.6"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24" y="68"/>
      </p:cViewPr>
      <p:guideLst>
        <p:guide orient="horz" pos="2141"/>
        <p:guide pos="28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2694077-A519-4032-9238-074DB104DA17}" type="datetimeFigureOut">
              <a:rPr lang="en-US" smtClean="0"/>
              <a:t>10.09.2018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108303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2694077-A519-4032-9238-074DB104DA17}" type="datetimeFigureOut">
              <a:rPr lang="en-US" smtClean="0"/>
              <a:t>10.09.2018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30948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2694077-A519-4032-9238-074DB104DA17}" type="datetimeFigureOut">
              <a:rPr lang="en-US" smtClean="0"/>
              <a:t>10.09.2018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298290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2694077-A519-4032-9238-074DB104DA17}" type="datetimeFigureOut">
              <a:rPr lang="en-US" smtClean="0"/>
              <a:t>10.09.2018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90743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D2694077-A519-4032-9238-074DB104DA17}" type="datetimeFigureOut">
              <a:rPr lang="en-US" smtClean="0"/>
              <a:t>10.09.2018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17660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2694077-A519-4032-9238-074DB104DA17}" type="datetimeFigureOut">
              <a:rPr lang="en-US" smtClean="0"/>
              <a:t>10.09.2018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71559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2694077-A519-4032-9238-074DB104DA17}" type="datetimeFigureOut">
              <a:rPr lang="en-US" smtClean="0"/>
              <a:t>10.09.2018</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205184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2694077-A519-4032-9238-074DB104DA17}" type="datetimeFigureOut">
              <a:rPr lang="en-US" smtClean="0"/>
              <a:t>10.09.2018</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195953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2694077-A519-4032-9238-074DB104DA17}" type="datetimeFigureOut">
              <a:rPr lang="en-US" smtClean="0"/>
              <a:t>10.09.2018</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341117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D2694077-A519-4032-9238-074DB104DA17}" type="datetimeFigureOut">
              <a:rPr lang="en-US" smtClean="0"/>
              <a:t>10.09.2018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31541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D2694077-A519-4032-9238-074DB104DA17}" type="datetimeFigureOut">
              <a:rPr lang="en-US" smtClean="0"/>
              <a:t>10.09.2018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3018EF66-528B-4657-8FAF-2E0C04DC97D5}" type="slidenum">
              <a:rPr lang="en-US" smtClean="0"/>
              <a:t>‹#›</a:t>
            </a:fld>
            <a:endParaRPr lang="en-US"/>
          </a:p>
        </p:txBody>
      </p:sp>
    </p:spTree>
    <p:extLst>
      <p:ext uri="{BB962C8B-B14F-4D97-AF65-F5344CB8AC3E}">
        <p14:creationId xmlns:p14="http://schemas.microsoft.com/office/powerpoint/2010/main" val="44568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694077-A519-4032-9238-074DB104DA17}" type="datetimeFigureOut">
              <a:rPr lang="en-US" smtClean="0"/>
              <a:t>10.09.2018</a:t>
            </a:fld>
            <a:endParaRPr lang="en-US"/>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18EF66-528B-4657-8FAF-2E0C04DC97D5}" type="slidenum">
              <a:rPr lang="en-US" smtClean="0"/>
              <a:t>‹#›</a:t>
            </a:fld>
            <a:endParaRPr lang="en-US"/>
          </a:p>
        </p:txBody>
      </p:sp>
    </p:spTree>
    <p:extLst>
      <p:ext uri="{BB962C8B-B14F-4D97-AF65-F5344CB8AC3E}">
        <p14:creationId xmlns:p14="http://schemas.microsoft.com/office/powerpoint/2010/main" val="634604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8458200" cy="1298575"/>
          </a:xfrm>
        </p:spPr>
        <p:txBody>
          <a:bodyPr>
            <a:normAutofit fontScale="90000"/>
          </a:bodyPr>
          <a:lstStyle/>
          <a:p>
            <a:pPr algn="ctr"/>
            <a:r>
              <a:rPr lang="mk-MK" dirty="0">
                <a:latin typeface="Times New Roman" panose="02020603050405020304" pitchFamily="18" charset="0"/>
                <a:cs typeface="Times New Roman" panose="02020603050405020304" pitchFamily="18" charset="0"/>
              </a:rPr>
              <a:t>ПРАВАТА НА ПОТРОШУВАЧИТЕ</a:t>
            </a:r>
            <a:endParaRPr lang="en-US"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472439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70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Што треба да знам пред да склучам договор за потрошувачки ?</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219200"/>
            <a:ext cx="8686800" cy="5410200"/>
          </a:xfrm>
        </p:spPr>
        <p:txBody>
          <a:bodyPr vert="horz" wrap="square" lIns="91440" tIns="45720" rIns="91440" bIns="45720" anchor="t">
            <a:normAutofit/>
          </a:bodyPr>
          <a:lstStyle/>
          <a:p>
            <a:pPr marL="0" indent="0" algn="just"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Пред да склучите потрошувачки кредит треба да бидете информирани за :</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видот на кредитот;</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име и презиме, односно назив и адреса на кредиторот и доколку е применливо на кредитниот посредник;</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вкупниот износ на кредитот и условите за негово искористување;</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траење на договорот за кредит;</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стоката или услугата и нејзината цена во готово;</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каматната стапка, условите со кои е уредена примената на каматната стапка;</a:t>
            </a:r>
            <a:endParaRPr lang="ko-KR" altLang="en-US" sz="2100" dirty="0" smtClean="0">
              <a:latin typeface="Times New Roman" charset="0"/>
              <a:ea typeface="Times New Roman" charset="0"/>
            </a:endParaRPr>
          </a:p>
        </p:txBody>
      </p:sp>
    </p:spTree>
    <p:extLst>
      <p:ext uri="{BB962C8B-B14F-4D97-AF65-F5344CB8AC3E}">
        <p14:creationId xmlns:p14="http://schemas.microsoft.com/office/powerpoint/2010/main" val="189970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860925"/>
          </a:xfrm>
        </p:spPr>
        <p:txBody>
          <a:bodyPr>
            <a:normAutofit/>
          </a:bodyPr>
          <a:lstStyle/>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годишната стапка на вкупни трошоци и вкупниот износ што ќе го плаќате</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износот на поединечната рата, како и бројот на ратите</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каматна стапка применлива во случај на задоцнување на плаќање на рата</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право на предвремено плаќање на кредитот</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да добиете бесплатна копија од нацрт - договорот за потрошувачки кредит</a:t>
            </a:r>
            <a:r>
              <a:rPr lang="en-US" dirty="0">
                <a:latin typeface="Times New Roman" panose="02020603050405020304" pitchFamily="18" charset="0"/>
                <a:cs typeface="Times New Roman" panose="02020603050405020304" pitchFamily="18" charset="0"/>
              </a:rPr>
              <a: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181600"/>
            <a:ext cx="13049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56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Како да добијам потрошувачки кредит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Во понатамошниот текст ќе ви ги опишеме чекорите како да стигнете до потрошувачки кредит.</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1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Поднесувате барање до некоја банка</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2</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Банката ја проверува кредитна способност</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3</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Склучувате договор со банката за потрошувачки кредит</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4</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Банката ви ставана располагање одредена количина на готовина</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304800" y="228600"/>
            <a:ext cx="8687435" cy="83883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Што се вкупни трошоци на кредитот?</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219200"/>
            <a:ext cx="8686800" cy="5105400"/>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Тоа се </a:t>
            </a:r>
            <a:r>
              <a:rPr lang="en-US" altLang="ko-KR" sz="2100" u="sng" dirty="0" smtClean="0">
                <a:latin typeface="Times New Roman" charset="0"/>
                <a:ea typeface="Times New Roman" charset="0"/>
              </a:rPr>
              <a:t>трошоци</a:t>
            </a:r>
            <a:r>
              <a:rPr lang="en-US" altLang="ko-KR" sz="2100" dirty="0" smtClean="0">
                <a:latin typeface="Times New Roman" charset="0"/>
                <a:ea typeface="Times New Roman" charset="0"/>
              </a:rPr>
              <a:t> при редовната отплата на кредитот, вклучувајќи и камати, провизии, даноци и кои било други надоместоци во врска со договорот за потрошувачки кредит кои  вие како </a:t>
            </a:r>
            <a:r>
              <a:rPr lang="en-US" altLang="ko-KR" sz="2100" u="sng" dirty="0" smtClean="0">
                <a:latin typeface="Times New Roman" charset="0"/>
                <a:ea typeface="Times New Roman" charset="0"/>
              </a:rPr>
              <a:t>потрошувач треба да ги платите</a:t>
            </a:r>
            <a:r>
              <a:rPr lang="en-US" altLang="ko-KR" sz="2100" dirty="0" smtClean="0">
                <a:latin typeface="Times New Roman" charset="0"/>
                <a:ea typeface="Times New Roman" charset="0"/>
              </a:rPr>
              <a:t> при одобрувањето.</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345" y="4204855"/>
            <a:ext cx="274644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24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ДАЛИ МОЖАМ ДА СЕ ОТКАЖАМ ОД ДОГОВОРОТ ЗА ПОТРОШУВАЧКИ КРЕДИТ?</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371600"/>
            <a:ext cx="8686800" cy="5029200"/>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Можете да се откажете од договорот за потрошувачки кредит во рок од 14 дена, без да ја наведете причината поради која се откажувате од договорот, и рокот започнува да тече од денот на склучувањето на договорот односно од денот кога се собиени потребните информации за договорот</a:t>
            </a:r>
            <a:endParaRPr lang="ko-KR" altLang="en-US" sz="2100" dirty="0" smtClean="0">
              <a:latin typeface="Times New Roman" charset="0"/>
              <a:ea typeface="Times New Roman" charset="0"/>
            </a:endParaRPr>
          </a:p>
        </p:txBody>
      </p:sp>
      <p:pic>
        <p:nvPicPr>
          <p:cNvPr id="5122" name="Picture 2" descr="/storage/emulated/0/.polaris_temp/image6.png"/>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5701665" y="3903980"/>
            <a:ext cx="2703195" cy="2033905"/>
          </a:xfrm>
          <a:prstGeom prst="rect">
            <a:avLst/>
          </a:prstGeom>
          <a:noFill/>
          <a:ln w="0">
            <a:noFill/>
            <a:prstDash/>
          </a:ln>
        </p:spPr>
      </p:pic>
    </p:spTree>
    <p:extLst>
      <p:ext uri="{BB962C8B-B14F-4D97-AF65-F5344CB8AC3E}">
        <p14:creationId xmlns:p14="http://schemas.microsoft.com/office/powerpoint/2010/main" val="114061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Што треба да сторам за да се откажам од договорот за потрошувачки кредит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Доколку го искористите правото на откажување од договорот треба да ги преземете следните чекори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1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Треба да го известите кредиторот во писмена форма или преку друг траен медиум за откажувањето од договорот за кредит, пред истекот на рокот</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2</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 ја платите главнината и каматата за периодот од искористувањето на кредитот до денот на плаќање на главнината, веднаш но не подоцна од 30 дена од известувањето на кредиторот за откажувањето</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Кои се последиците доколку не го вратам кредитот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1030" y="1815465"/>
            <a:ext cx="7887335" cy="4352290"/>
          </a:xfrm>
          <a:prstGeom prst="rect">
            <a:avLst/>
          </a:prstGeo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Доколку вие како потрошувач не ги подмирите достасаните а неплатени рати за потрошувачкиот кредит  банката ќе ги преземе следните чекори :</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Чекор 1</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Најпрво банката ќе ве опомени</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Чекор 2 </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Ќе ви ја блокира сметката на која ви стигнува плата</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Чекор 3</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Ќе ве тужи за присилно наплатување својот д</a:t>
            </a:r>
            <a:r>
              <a:rPr lang="en-US" altLang="ko-KR" sz="2100" dirty="0" smtClean="0">
                <a:latin typeface="Calibri" charset="0"/>
                <a:ea typeface="Calibri" charset="0"/>
              </a:rPr>
              <a:t>олг</a:t>
            </a:r>
            <a:endParaRPr lang="ko-KR" altLang="en-US" sz="2100" dirty="0" smtClean="0">
              <a:latin typeface="Calibri" charset="0"/>
              <a:ea typeface="Calibri" charset="0"/>
            </a:endParaRPr>
          </a:p>
          <a:p>
            <a:pPr marL="0" indent="0" algn="l" defTabSz="685800" fontAlgn="auto" latinLnBrk="0">
              <a:lnSpc>
                <a:spcPct val="90000"/>
              </a:lnSpc>
              <a:spcBef>
                <a:spcPts val="800"/>
              </a:spcBef>
              <a:spcAft>
                <a:spcPts val="0"/>
              </a:spcAft>
              <a:buFontTx/>
              <a:buNone/>
            </a:pPr>
            <a:endParaRPr lang="ko-KR" altLang="en-US" sz="2100" dirty="0" smtClean="0">
              <a:latin typeface="Calibri" charset="0"/>
              <a:ea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Продажна цена на производите и услугите</a:t>
            </a:r>
            <a:endParaRPr lang="ko-KR" altLang="en-US" sz="33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Што е продажна цена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171450" algn="l" defTabSz="685800" fontAlgn="auto" latinLnBrk="0">
              <a:lnSpc>
                <a:spcPct val="100000"/>
              </a:lnSpc>
              <a:spcBef>
                <a:spcPts val="800"/>
              </a:spcBef>
              <a:spcAft>
                <a:spcPts val="0"/>
              </a:spcAft>
              <a:buFontTx/>
              <a:buNone/>
            </a:pPr>
            <a:r>
              <a:rPr lang="en-US" altLang="ko-KR" sz="2100" dirty="0" smtClean="0">
                <a:latin typeface="Times New Roman" charset="0"/>
                <a:ea typeface="Times New Roman" charset="0"/>
              </a:rPr>
              <a:t>Продажна цена е крајната цена на единица на некој производ или услуга или пак на дадената количина на производот, вклучувајќи го тука и данокот на додадена вредност и сите други јавни давачки.</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На кој начин треба да биде истакната продажната цена сто производите и услугите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Трговецот мора на јасен, видлив, читлив и недвосмислен начин да ја истакне продажната цена на производите и услугите, односно на продажното место на кое се изложени производите, на производите во рефусна состојба, на услугите кои ги дава и на резервните делови кои ги продава.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Цената на производот, односно услугата, мора да биде означена во денари</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Цена за единица мерка е цена за еден килограм, еден литар, еден метар, еден квадратен метар или еден кубен метар производ, или за некоја друга единица за количина која општо или вообичаено се користи при продажбата на производите.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Кај производите во рефусна состојба се истакнува само цената за единица мерка на продажното место на продавачот</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Вовед</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err="1" smtClean="0">
                <a:latin typeface="Times New Roman" charset="0"/>
                <a:ea typeface="Times New Roman" charset="0"/>
              </a:rPr>
              <a:t>Драги</a:t>
            </a:r>
            <a:r>
              <a:rPr lang="en-US" altLang="ko-KR" sz="2100" dirty="0" smtClean="0">
                <a:latin typeface="Times New Roman" charset="0"/>
                <a:ea typeface="Times New Roman" charset="0"/>
              </a:rPr>
              <a:t> потрошувачи</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Оваа брошура ја изработија група студенти од правниот факултет “ Јустинијан Први “ Скопје под менторство на професорите Јадранка Дабовиќ- Анастасовска и Неда Здравева во рамките на проектот за давање правни совети за  категории граѓани кои се организира на правниот факултет  и ќе ви овозможи накратко да се запознаете со вашите потрошувачки права, правата при склучување потрошувачки кредити, како треба да бидат означени цените, како да добиете надоместок за енергетска сиромштија, потрошувачките права во областа на електронско-комуникациските услуги и како да ги заштите вашите потрошувачки права</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Каде треба да биде напишана цената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Продажната цена мора да биде напишана на производот, односно амбалажата, на продажното место на производите, како и на производот во излогот. Цената за единица мерка за претходно спакуваниот производ се истакнува на продажното место на производот.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Трговецот мора да се придржува на истакнатите продажни цени и условите за продажба. </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Како треба да биде означена цената при распродажба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442595" y="1813560"/>
            <a:ext cx="7887969" cy="4352925"/>
          </a:xfrm>
          <a:prstGeom prst="rect">
            <a:avLst/>
          </a:prstGeom>
        </p:spPr>
        <p:txBody>
          <a:bodyPr vert="horz" wrap="square" lIns="91440" tIns="45720" rIns="91440" bIns="45720" anchor="t">
            <a:normAutofit fontScale="92500" lnSpcReduction="10000"/>
          </a:bodyPr>
          <a:lstStyle/>
          <a:p>
            <a:pPr marL="0" indent="0" algn="l"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Означувањата што упатуваат на распродажба, односно на намалување на цените или наједноставно кога се работи за попусти, независно од тоа дали намалувањето е изразено во износ или процент, треба да бидат реални и вистинити и мора да бидат изразени на еден од следниве начини: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со наведување на новата цена покрај видливо прецртаната претходна цена, или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со наведување на зборовите “нова цена” и “стара цена” , или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со наведување на процентот на намалување на цената и наведување на новата цена покрај видливо прецртаната претходна цена, или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со наведување на процентот на одобреното намалување за секој одделен производ или услуга или за секоја наведена категорија производи или услуги. </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Како претходна цена  се смета цената која трговецот ја применувал 30 дена пред отпочнувањето на распродажбата на производите. </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Надоместок за  намалување на  енергетска сиромаштија</a:t>
            </a:r>
            <a:endParaRPr lang="ko-KR" altLang="en-US" sz="33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Надоместок за намалување на енергетска сиромаштија</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just" defTabSz="685800" fontAlgn="auto" latinLnBrk="0">
              <a:lnSpc>
                <a:spcPct val="100000"/>
              </a:lnSpc>
              <a:spcBef>
                <a:spcPts val="1400"/>
              </a:spcBef>
              <a:spcAft>
                <a:spcPts val="1400"/>
              </a:spcAft>
              <a:buFontTx/>
              <a:buNone/>
            </a:pPr>
            <a:r>
              <a:rPr lang="en-US" altLang="ko-KR" sz="2100" dirty="0" smtClean="0">
                <a:solidFill>
                  <a:srgbClr val="000000"/>
                </a:solidFill>
                <a:latin typeface="Times New Roman" charset="0"/>
                <a:ea typeface="Times New Roman" charset="0"/>
              </a:rPr>
              <a:t>Заради спроведување на социјалната заштита од енергетската сиромаштија на граѓаните, Владата на Република Македонија, на предлог на министерството подготвен во соработка со министерството надлежно за социјална заштита, донесува годишна програма за намалување на енергетската сиромаштија во која, меѓу другото, се предвидува субвенционирање на потрошувачката на енергија и енергенти за одделни домаќинства, видовите на енергија и енергент кои ќе бидат предмет на субвенцијата, поефикасно користење на енергијата, начинот на спроведување на мерките, изворите на буџетски и други средства за финансирање на мерките и органите одговорни за реализација на мерките.</a:t>
            </a:r>
            <a:endParaRPr lang="ko-KR" altLang="en-US" sz="2100" dirty="0" smtClean="0">
              <a:solidFill>
                <a:srgbClr val="000000"/>
              </a:solidFill>
              <a:latin typeface="Times New Roman" charset="0"/>
              <a:ea typeface="Times New Roman" charset="0"/>
            </a:endParaRPr>
          </a:p>
          <a:p>
            <a:pPr marL="0" indent="0" algn="l"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Висина на надоместок за енергетска сиромаштија</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Висината на месечниот надоместок за субвенција изнесува 900 денари, за доставена  платена  сметка  за  електрична  енергија  или  централно  греење  или  платена  фискална сметла за останатите енергенси за период од 1 јануари 2017 до 30 јуни 2017</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Висината  на  месечниот  надоместок  за  субвенција  изнесува  1000  денари,  за  доставена  платена сметка за електрична енергија или централно греење или платена сметка (фискална  сметка) и сметкопотврда за останатите енергенси од 1 јули до 31 декември 2017 година</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Надоместокот се исплаќа на месечна основа</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Кои потрошувачи може да бидеме корисници на надоместок за енергетска сиромаштија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Како корисници на надоместокот за енергетска сиромаштија може да се јават домаќинствата кои се корисници на социјална парична помош и семејства корисници на постојана парична помош</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Корисници неможе да бидат лицата на кои им мирува правото социјална помош поради работно ангажирање за извршување на јавни работи</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Кои критериуми треба да ги исполнам за бидам корисник на надоместок за енергетска сиромаштија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За да бидете корисник на надоместок за енергетска сиромаштија треба да ги исполните следните критериуми :</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Да сте корисник на социјална парична помош односно постојана парична помош</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Да сте извршиле плаќање од 1 јануари 2017 до 31 декември 2017 за потрошена електрична енергија или централно греење</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Да сте набавиле огревен материјал ( дрво, јаглен или екстра лесно масло/нафта за домаќинство ) во горенаведениот период</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Што треба да сторам за да добијам надоместок за енергетска сиромаштија</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За да добиете надоместок за енергетска сиромаштија треба да ги преземете следните чекори:</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1</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Прво да и исполните претходно наведените критериуми</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2</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 поднесете барање до центарот за социјални работи според местото на живеење</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3</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 приложите платена сметка за електрична енергика односно фискална сметка за останатите енергенси која гласи на ваше односно на име на некој од членовите на вашетп семејство</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Потрошувачки права во областа на електронско-комуникациските услуги</a:t>
            </a:r>
            <a:endParaRPr lang="ko-KR" altLang="en-US" sz="33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На кој начин треба да ми бидат обезбедени електронско-комуникациските услуги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ctr"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Услугите кои ви ги нудат друштвата за електронско-конуникациски услуги  треба  да бидат со определен квалитет и по прифатлива цена и треба да им бидат достапни на сите крајни корисници во Република Македонија, без оглед на нивната географска локација.</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endParaRPr lang="ko-KR" altLang="en-US" sz="2100" dirty="0" smtClean="0">
              <a:latin typeface="Calibri" charset="0"/>
              <a:ea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Што е потрошувач?</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vert="horz" wrap="square" lIns="91440" tIns="45720" rIns="91440" bIns="45720" anchor="t">
            <a:normAutofit/>
          </a:bodyPr>
          <a:lstStyle/>
          <a:p>
            <a:pPr marL="0" indent="0" algn="just" defTabSz="685800" fontAlgn="auto" latinLnBrk="0">
              <a:lnSpc>
                <a:spcPct val="90000"/>
              </a:lnSpc>
              <a:spcBef>
                <a:spcPts val="800"/>
              </a:spcBef>
              <a:spcAft>
                <a:spcPts val="0"/>
              </a:spcAft>
              <a:buFontTx/>
              <a:buNone/>
            </a:pPr>
            <a:r>
              <a:rPr lang="en-US" altLang="ko-KR" sz="5400" dirty="0" smtClean="0">
                <a:solidFill>
                  <a:srgbClr val="000000"/>
                </a:solidFill>
                <a:latin typeface="Times New Roman" charset="0"/>
                <a:ea typeface="Times New Roman" charset="0"/>
              </a:rPr>
              <a:t>Потрошувач е секое  физичко лице кое купува производи или користи услуги за задоволување на личните потреби.</a:t>
            </a:r>
            <a:endParaRPr lang="ko-KR" altLang="en-US" sz="5400" dirty="0" smtClean="0">
              <a:solidFill>
                <a:srgbClr val="000000"/>
              </a:solidFill>
              <a:latin typeface="Times New Roman" charset="0"/>
              <a:ea typeface="Times New Roman" charset="0"/>
            </a:endParaRPr>
          </a:p>
          <a:p>
            <a:pPr marL="171450" indent="-171450" algn="ctr" defTabSz="685800" fontAlgn="auto" latinLnBrk="0">
              <a:lnSpc>
                <a:spcPct val="90000"/>
              </a:lnSpc>
              <a:spcBef>
                <a:spcPts val="800"/>
              </a:spcBef>
              <a:spcAft>
                <a:spcPts val="0"/>
              </a:spcAft>
              <a:buClr>
                <a:srgbClr val="000000"/>
              </a:buClr>
              <a:buFont typeface="Arial"/>
              <a:buChar char="•"/>
            </a:pPr>
            <a:endParaRPr lang="ko-KR" altLang="en-US" sz="5400" dirty="0" smtClean="0">
              <a:latin typeface="Times New Roman" charset="0"/>
              <a:ea typeface="Times New Roman" charset="0"/>
            </a:endParaRPr>
          </a:p>
          <a:p>
            <a:pPr marL="0" indent="0" algn="ctr" defTabSz="685800" fontAlgn="auto" latinLnBrk="0">
              <a:lnSpc>
                <a:spcPct val="90000"/>
              </a:lnSpc>
              <a:spcBef>
                <a:spcPts val="800"/>
              </a:spcBef>
              <a:spcAft>
                <a:spcPts val="0"/>
              </a:spcAft>
              <a:buFontTx/>
              <a:buNone/>
            </a:pPr>
            <a:endParaRPr lang="ko-KR" altLang="en-US" sz="5400" dirty="0" smtClean="0">
              <a:latin typeface="Times New Roman" charset="0"/>
              <a:ea typeface="Times New Roman" charset="0"/>
            </a:endParaRPr>
          </a:p>
          <a:p>
            <a:pPr marL="0" indent="0" algn="ctr"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p:txBody>
      </p:sp>
    </p:spTree>
    <p:extLst>
      <p:ext uri="{BB962C8B-B14F-4D97-AF65-F5344CB8AC3E}">
        <p14:creationId xmlns:p14="http://schemas.microsoft.com/office/powerpoint/2010/main" val="114507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На кој начин треба да ми биде обезбеден пристап на фиксна локација и телефонски услуги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Давателот на универзална услуга е должен да ви обезбеди поврзување на фиксна локација со јавна комуникациска мрежа, врз основа на ваше разумно барање.</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Поврзувањето  треба да биде во можност да поддржи говор, факсимил и пренос на податоци со брзина доволна да се обезбеди ефикасен пристап на интернет.</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Давателот на универзална услуга е должен  на ваше  разумно барање да ви овозможи појдовни и дојдовни повици во националниот (домашниот) и меѓународниот телефонски сообраќај</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Мерки за лица со инвалидитет</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Давателите на универзална услуга треба да преземат посебни мерки со цел на лицата со инвалидитет да им се обезбеди пристап до услугата и прифатливост на цените на услугите  еквивалентни на оние што ги имаат другите крајни корисници во Република Македонија.</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Давателите на универзална услуга треба да обезбедат соодветни услуги, терминална опрема за пристап до услугата, пренос на податоци со брзина доволна да се обезбеди ефикасен пристап на интернет за учениците со посебни образовни потреби во редовните и посебните основни и средни училишта, во согласност со законите за основното и средното образование во Република Македонија</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Дали давателот на универзална услуга може да ми го ограничи пристачот или да ме ислучи од неговите услуги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5475" y="1827530"/>
            <a:ext cx="7887335" cy="4475480"/>
          </a:xfrm>
          <a:prstGeom prst="rect">
            <a:avLst/>
          </a:prstGeom>
        </p:spPr>
        <p:txBody>
          <a:bodyPr vert="horz" wrap="square" lIns="91440" tIns="45720" rIns="91440" bIns="45720" anchor="t">
            <a:normAutofit fontScale="77500" lnSpcReduction="20000"/>
          </a:bodyPr>
          <a:lstStyle/>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Давател на универзална услуга може да ви  го ограничи пристапот до неговите услуги и/или може да ве исклучи  и да ви го раскине договорот за приклучок и користење на јавна комуникациска мрежа и/или јавно достапни електронски комуникациски услуги само во случај ако сторите повреда на условите наведени во договорот.</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Давателот на универзална услуга во договорот   е должен да ви ги наведе мерките кои се преземаат за одредени повреди, како и периодот во кој истите ќе се спроведат, при што мора да бидат пропорционални и недискриминаторски.</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Во случај на повреда, давателот на универзална услуга е должен писмено да ве извести  за повредата и мерката што ќе ја преземе и да ви определи разумен рок за исполнување на договорените обврски.</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Давателите на универзална услуга не се должни однапред да ве известуваат  доколку со повредата се предизвикува моментална и сериозна закана по јавниот ред, јавната безбедност, здравјето на луѓето и животната средина или предизвикува голема материјална или оперативна штета.</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 Доколку е технички можно, давателот на универзална услуга мора да ви го ограничи пристапот само до оние услуги во однос на кои сте сториле повреда, освен во случај на злоупотреба, континуирано доцнење со плаќањето или неплаќање на сметките. Давателите на универзална услуга не смеат да ви го ограничат пристапот и користењето на броевите на службите за итни повици.</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ПРОИЗВОДИ СО НЕДОСТАТОЦИ</a:t>
            </a:r>
            <a:r>
              <a:rPr lang="en-US" altLang="ko-KR" sz="3300" dirty="0" smtClean="0">
                <a:latin typeface="Calibri Light" charset="0"/>
                <a:ea typeface="Calibri Light" charset="0"/>
              </a:rPr>
              <a:t> </a:t>
            </a:r>
            <a:endParaRPr lang="ko-KR" altLang="en-US" sz="3300" dirty="0" smtClean="0">
              <a:latin typeface="Calibri Light" charset="0"/>
              <a:ea typeface="Calibri Light" charset="0"/>
            </a:endParaRPr>
          </a:p>
        </p:txBody>
      </p:sp>
    </p:spTree>
    <p:extLst>
      <p:ext uri="{BB962C8B-B14F-4D97-AF65-F5344CB8AC3E}">
        <p14:creationId xmlns:p14="http://schemas.microsoft.com/office/powerpoint/2010/main" val="355058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Производи со недостатоци</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Секој производ кој го купуваме очекуваме да се исправен, односно да нема недостаток. </a:t>
            </a:r>
            <a:endParaRPr lang="ko-KR" altLang="en-US" sz="2100" dirty="0" smtClean="0">
              <a:latin typeface="Times New Roman" charset="0"/>
              <a:ea typeface="Times New Roman"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86" y="3280852"/>
            <a:ext cx="3893064" cy="235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281" y="3280852"/>
            <a:ext cx="3713728" cy="235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03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2"/>
          <p:cNvSpPr>
            <a:spLocks noGrp="1" noChangeArrowheads="1"/>
          </p:cNvSpPr>
          <p:nvPr>
            <p:ph type="title"/>
          </p:nvPr>
        </p:nvSpPr>
        <p:spPr>
          <a:xfrm>
            <a:off x="628650" y="365125"/>
            <a:ext cx="7887335" cy="1326515"/>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Кои се моите законски права кога ќе купам производ со недостаток ?</a:t>
            </a:r>
            <a:endParaRPr lang="ko-KR" altLang="en-US" sz="3300" dirty="0" smtClean="0">
              <a:latin typeface="Times New Roman" charset="0"/>
              <a:ea typeface="Times New Roman" charset="0"/>
            </a:endParaRPr>
          </a:p>
        </p:txBody>
      </p:sp>
      <p:sp>
        <p:nvSpPr>
          <p:cNvPr id="3" name="Content Placeholder 3"/>
          <p:cNvSpPr txBox="1">
            <a:spLocks noGrp="1" noChangeArrowheads="1"/>
          </p:cNvSpPr>
          <p:nvPr>
            <p:ph idx="1"/>
          </p:nvPr>
        </p:nvSpPr>
        <p:spPr>
          <a:xfrm>
            <a:off x="628650" y="1825625"/>
            <a:ext cx="7887969" cy="4352925"/>
          </a:xfrm>
          <a:prstGeom prst="rect">
            <a:avLst/>
          </a:prstGeo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Во случај да купите производ со недостаток законот со кои се уредуваат договорните односи ви ги гарантира следните права</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бесплатно да биде отстранет недостатокот или да барате надомест за трошоците кои вие сте ги направиле за да го отстраните недостатокот;</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сразмерно намалување на цената;</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замена на производот со друг соодветен производ;</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замена на производот со друг соодветен производ и намалување или зголемување на цената;</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раскинување на договорот, да барате да ви се врати платениот износ и надомест на претрпена штета.</a:t>
            </a:r>
            <a:endParaRPr lang="ko-KR" altLang="en-US" sz="2100"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28650" y="365125"/>
            <a:ext cx="7887969" cy="1327150"/>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Каде може да се обратам за остварување на моите права ?</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a:normAutofit/>
          </a:bodyPr>
          <a:lstStyle/>
          <a:p>
            <a:pPr algn="just"/>
            <a:r>
              <a:rPr lang="mk-MK" dirty="0">
                <a:latin typeface="Times New Roman" panose="02020603050405020304" pitchFamily="18" charset="0"/>
                <a:cs typeface="Times New Roman" panose="02020603050405020304" pitchFamily="18" charset="0"/>
              </a:rPr>
              <a:t>Можете да барате остварување на Вашите права пред надлежен инспекциски орган, кај трговецот, кај дистрибутерот, во местото на купување на производот или во местото на своето живелиште.</a:t>
            </a:r>
          </a:p>
          <a:p>
            <a:pPr algn="just"/>
            <a:endParaRPr lang="mk-MK" dirty="0">
              <a:latin typeface="Times New Roman" panose="02020603050405020304" pitchFamily="18" charset="0"/>
              <a:cs typeface="Times New Roman" panose="02020603050405020304" pitchFamily="18" charset="0"/>
            </a:endParaRPr>
          </a:p>
          <a:p>
            <a:pPr algn="just"/>
            <a:endParaRPr lang="mk-MK" dirty="0">
              <a:latin typeface="Times New Roman" panose="02020603050405020304" pitchFamily="18" charset="0"/>
              <a:cs typeface="Times New Roman" panose="02020603050405020304" pitchFamily="18" charset="0"/>
            </a:endParaRPr>
          </a:p>
          <a:p>
            <a:pPr algn="just"/>
            <a:endParaRPr lang="mk-MK" dirty="0">
              <a:latin typeface="Times New Roman" panose="02020603050405020304" pitchFamily="18" charset="0"/>
              <a:cs typeface="Times New Roman" panose="02020603050405020304" pitchFamily="18" charset="0"/>
            </a:endParaRPr>
          </a:p>
          <a:p>
            <a:pPr algn="just"/>
            <a:endParaRPr lang="mk-MK" dirty="0">
              <a:latin typeface="Times New Roman" panose="02020603050405020304" pitchFamily="18" charset="0"/>
              <a:cs typeface="Times New Roman" panose="02020603050405020304" pitchFamily="18" charset="0"/>
            </a:endParaRPr>
          </a:p>
          <a:p>
            <a:pPr algn="just"/>
            <a:r>
              <a:rPr lang="mk-MK" u="sng" dirty="0">
                <a:latin typeface="Times New Roman" panose="02020603050405020304" pitchFamily="18" charset="0"/>
                <a:cs typeface="Times New Roman" panose="02020603050405020304" pitchFamily="18" charset="0"/>
              </a:rPr>
              <a:t>Доколку недостатокот на производот е минимален, немате право да барате раскинување на договорот !</a:t>
            </a:r>
            <a:endParaRPr lang="en-US" u="sng" dirty="0">
              <a:latin typeface="Times New Roman" panose="02020603050405020304" pitchFamily="18" charset="0"/>
              <a:cs typeface="Times New Roman" panose="02020603050405020304" pitchFamily="18" charset="0"/>
            </a:endParaRPr>
          </a:p>
        </p:txBody>
      </p:sp>
      <p:pic>
        <p:nvPicPr>
          <p:cNvPr id="4" name="Picture 3" descr="/storage/emulated/0/.polaris_temp/image10.jpeg"/>
          <p:cNvPicPr>
            <a:picLocks noChangeAspect="1"/>
          </p:cNvPicPr>
          <p:nvPr/>
        </p:nvPicPr>
        <p:blipFill rotWithShape="1">
          <a:blip r:embed="rId2" cstate="hqprint">
            <a:extLst>
              <a:ext uri="{28A0092B-C50C-407E-A947-70E740481C1C}">
                <a14:useLocalDpi xmlns:a14="http://schemas.microsoft.com/office/drawing/2010/main" val="0"/>
              </a:ext>
            </a:extLst>
          </a:blip>
          <a:srcRect/>
          <a:stretch>
            <a:fillRect/>
          </a:stretch>
        </p:blipFill>
        <p:spPr bwMode="auto">
          <a:xfrm>
            <a:off x="3223895" y="2832100"/>
            <a:ext cx="2286635" cy="1377950"/>
          </a:xfrm>
          <a:prstGeom prst="rect">
            <a:avLst/>
          </a:prstGeom>
          <a:noFill/>
          <a:ln w="0">
            <a:noFill/>
            <a:prstDash/>
          </a:ln>
        </p:spPr>
      </p:pic>
    </p:spTree>
    <p:extLst>
      <p:ext uri="{BB962C8B-B14F-4D97-AF65-F5344CB8AC3E}">
        <p14:creationId xmlns:p14="http://schemas.microsoft.com/office/powerpoint/2010/main" val="422331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Што е потребно да сторам кога ќе купам производ со недостаток</a:t>
            </a:r>
            <a:endParaRPr lang="ko-KR" altLang="en-US" sz="3300" dirty="0" smtClean="0">
              <a:solidFill>
                <a:srgbClr val="000000"/>
              </a:solidFill>
              <a:latin typeface="Times New Roman" charset="0"/>
              <a:ea typeface="Times New Roman" charset="0"/>
            </a:endParaRPr>
          </a:p>
        </p:txBody>
      </p:sp>
      <p:sp>
        <p:nvSpPr>
          <p:cNvPr id="3" name="Content Placeholder 2"/>
          <p:cNvSpPr txBox="1">
            <a:spLocks noGrp="1" noChangeArrowheads="1"/>
          </p:cNvSpPr>
          <p:nvPr>
            <p:ph idx="1"/>
          </p:nvPr>
        </p:nvSpPr>
        <p:spPr>
          <a:xfrm>
            <a:off x="304800" y="1553845"/>
            <a:ext cx="8687435" cy="4999990"/>
          </a:xfrm>
          <a:prstGeom prst="rect">
            <a:avLst/>
          </a:prstGeom>
        </p:spPr>
        <p:txBody>
          <a:bodyPr vert="horz" wrap="square" lIns="91440" tIns="45720" rIns="91440" bIns="45720" anchor="t">
            <a:normAutofit/>
          </a:bodyPr>
          <a:lstStyle/>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Доколку купите производ со одреден недостаток и подоцна го откриете треба да ги превземете следните чекори: </a:t>
            </a:r>
            <a:endParaRPr lang="ko-KR" altLang="en-US" sz="2100" dirty="0" smtClean="0">
              <a:latin typeface="Times New Roman" charset="0"/>
              <a:ea typeface="Times New Roman" charset="0"/>
            </a:endParaRPr>
          </a:p>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1</a:t>
            </a:r>
            <a:endParaRPr lang="ko-KR" altLang="en-US" sz="2100" dirty="0" smtClean="0">
              <a:latin typeface="Times New Roman" charset="0"/>
              <a:ea typeface="Times New Roman" charset="0"/>
            </a:endParaRPr>
          </a:p>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 го однесете производот кај продавачот со приложена фискална сметка</a:t>
            </a:r>
            <a:endParaRPr lang="ko-KR" altLang="en-US" sz="2100" dirty="0" smtClean="0">
              <a:latin typeface="Times New Roman" charset="0"/>
              <a:ea typeface="Times New Roman" charset="0"/>
            </a:endParaRPr>
          </a:p>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2</a:t>
            </a:r>
            <a:endParaRPr lang="ko-KR" altLang="en-US" sz="2100" dirty="0" smtClean="0">
              <a:latin typeface="Times New Roman" charset="0"/>
              <a:ea typeface="Times New Roman" charset="0"/>
            </a:endParaRPr>
          </a:p>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 му го предочите недостатокот кој сте го откриле</a:t>
            </a:r>
            <a:endParaRPr lang="ko-KR" altLang="en-US" sz="2100" dirty="0" smtClean="0">
              <a:latin typeface="Times New Roman" charset="0"/>
              <a:ea typeface="Times New Roman" charset="0"/>
            </a:endParaRPr>
          </a:p>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Чекор 3</a:t>
            </a:r>
            <a:endParaRPr lang="ko-KR" altLang="en-US" sz="2100" dirty="0" smtClean="0">
              <a:latin typeface="Times New Roman" charset="0"/>
              <a:ea typeface="Times New Roman" charset="0"/>
            </a:endParaRPr>
          </a:p>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Да побарате од продавачот во разумен рок да го отстрани</a:t>
            </a:r>
            <a:endParaRPr lang="ko-KR" altLang="en-US" sz="2100" dirty="0" smtClean="0">
              <a:latin typeface="Times New Roman" charset="0"/>
              <a:ea typeface="Times New Roman" charset="0"/>
            </a:endParaRPr>
          </a:p>
          <a:p>
            <a:pPr marL="0" indent="0" algn="just"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581" y="5784013"/>
            <a:ext cx="1648691" cy="103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92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Недостаток на прехрамбрен производ</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553845"/>
            <a:ext cx="8686800" cy="4923155"/>
          </a:xfrm>
        </p:spPr>
        <p:txBody>
          <a:bodyPr vert="horz" wrap="square" lIns="91440" tIns="45720" rIns="91440" bIns="45720" anchor="t">
            <a:normAutofit/>
          </a:bodyPr>
          <a:lstStyle/>
          <a:p>
            <a:pPr marL="0" indent="0" algn="just" defTabSz="685800" fontAlgn="auto" latinLnBrk="0">
              <a:lnSpc>
                <a:spcPct val="90000"/>
              </a:lnSpc>
              <a:spcBef>
                <a:spcPts val="800"/>
              </a:spcBef>
              <a:spcAft>
                <a:spcPts val="0"/>
              </a:spcAft>
              <a:buFontTx/>
              <a:buNone/>
            </a:pPr>
            <a:r>
              <a:rPr lang="en-US" altLang="ko-KR" sz="2100" dirty="0" smtClean="0">
                <a:latin typeface="Times New Roman" charset="0"/>
                <a:ea typeface="Times New Roman" charset="0"/>
              </a:rPr>
              <a:t>Во случај кога ќе купам прехрамбен производ со недостаток законот ми ги гарантира следните права :</a:t>
            </a:r>
            <a:endParaRPr lang="ko-KR" altLang="en-US" sz="2100" dirty="0" smtClean="0">
              <a:latin typeface="Times New Roman" charset="0"/>
              <a:ea typeface="Times New Roman" charset="0"/>
            </a:endParaRPr>
          </a:p>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замена на производот со недостаток за производ со соодветен квалитет;</a:t>
            </a:r>
            <a:endParaRPr lang="ko-KR" altLang="en-US" sz="2100" dirty="0" smtClean="0">
              <a:latin typeface="Times New Roman" charset="0"/>
              <a:ea typeface="Times New Roman" charset="0"/>
            </a:endParaRPr>
          </a:p>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да барате да Ви се врати платениот износ за производот, доколку недостатоците се утврдени во рокот до кога производот може да се употребува.</a:t>
            </a:r>
            <a:endParaRPr lang="ko-KR" altLang="en-US" sz="2100" dirty="0" smtClean="0">
              <a:latin typeface="Times New Roman" charset="0"/>
              <a:ea typeface="Times New Roman"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06" y="4876800"/>
            <a:ext cx="2262187"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50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Што да приложам кога барам да се отстранат недостатоци од производ?</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a:normAutofit/>
          </a:bodyPr>
          <a:lstStyle/>
          <a:p>
            <a:pPr algn="just"/>
            <a:r>
              <a:rPr lang="mk-MK" dirty="0">
                <a:latin typeface="Times New Roman" panose="02020603050405020304" pitchFamily="18" charset="0"/>
                <a:cs typeface="Times New Roman" panose="02020603050405020304" pitchFamily="18" charset="0"/>
              </a:rPr>
              <a:t>Мора да приложите фискална сметка за производот, односно сметкопотврда, а доколку за производот има рок за гаранција, во тој случај потребно е да го приложите и гарантниот лист.</a:t>
            </a:r>
          </a:p>
          <a:p>
            <a:pPr algn="just"/>
            <a:endParaRPr lang="mk-MK" dirty="0">
              <a:latin typeface="Times New Roman" panose="02020603050405020304" pitchFamily="18" charset="0"/>
              <a:cs typeface="Times New Roman" panose="02020603050405020304" pitchFamily="18" charset="0"/>
            </a:endParaRPr>
          </a:p>
          <a:p>
            <a:pPr algn="just"/>
            <a:endParaRPr lang="mk-MK" dirty="0">
              <a:latin typeface="Times New Roman" panose="02020603050405020304" pitchFamily="18" charset="0"/>
              <a:cs typeface="Times New Roman" panose="02020603050405020304" pitchFamily="18" charset="0"/>
            </a:endParaRPr>
          </a:p>
          <a:p>
            <a:pPr marL="0" indent="0" algn="just">
              <a:buNone/>
            </a:pPr>
            <a:endParaRPr lang="mk-MK" dirty="0">
              <a:latin typeface="Times New Roman" panose="02020603050405020304" pitchFamily="18" charset="0"/>
              <a:cs typeface="Times New Roman" panose="02020603050405020304" pitchFamily="18" charset="0"/>
            </a:endParaRPr>
          </a:p>
          <a:p>
            <a:pPr algn="just"/>
            <a:r>
              <a:rPr lang="mk-MK" u="sng" dirty="0">
                <a:latin typeface="Times New Roman" panose="02020603050405020304" pitchFamily="18" charset="0"/>
                <a:cs typeface="Times New Roman" panose="02020603050405020304" pitchFamily="18" charset="0"/>
              </a:rPr>
              <a:t>Секогаш чувајте ја фискалната сметка која ќе ја добиете за купениот производ !</a:t>
            </a:r>
            <a:endParaRPr lang="en-US" u="sng" dirty="0">
              <a:latin typeface="Times New Roman" panose="02020603050405020304" pitchFamily="18" charset="0"/>
              <a:cs typeface="Times New Roman" panose="02020603050405020304" pitchFamily="18" charset="0"/>
            </a:endParaRPr>
          </a:p>
        </p:txBody>
      </p:sp>
      <p:pic>
        <p:nvPicPr>
          <p:cNvPr id="4" name="Picture 3" descr="/storage/emulated/0/.polaris_temp/image12.jpeg"/>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4878705" y="4646930"/>
            <a:ext cx="2515235" cy="1471930"/>
          </a:xfrm>
          <a:prstGeom prst="rect">
            <a:avLst/>
          </a:prstGeom>
          <a:noFill/>
          <a:ln w="0">
            <a:noFill/>
            <a:prstDash/>
          </a:ln>
        </p:spPr>
      </p:pic>
    </p:spTree>
    <p:extLst>
      <p:ext uri="{BB962C8B-B14F-4D97-AF65-F5344CB8AC3E}">
        <p14:creationId xmlns:p14="http://schemas.microsoft.com/office/powerpoint/2010/main" val="64343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Кои потрошувачи се сметаат за ранливи потрошувачи?</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vert="horz" wrap="square" lIns="91440" tIns="45720" rIns="91440" bIns="45720" anchor="t">
            <a:normAutofit/>
          </a:bodyPr>
          <a:lstStyle/>
          <a:p>
            <a:pPr marL="0" indent="0" algn="l" defTabSz="685800" fontAlgn="auto" latinLnBrk="0">
              <a:lnSpc>
                <a:spcPct val="90000"/>
              </a:lnSpc>
              <a:spcBef>
                <a:spcPts val="800"/>
              </a:spcBef>
              <a:spcAft>
                <a:spcPts val="0"/>
              </a:spcAft>
              <a:buFontTx/>
              <a:buNone/>
            </a:pPr>
            <a:r>
              <a:rPr lang="en-US" altLang="ko-KR" sz="2100" dirty="0" smtClean="0">
                <a:solidFill>
                  <a:srgbClr val="000000"/>
                </a:solidFill>
                <a:latin typeface="Times New Roman" charset="0"/>
                <a:ea typeface="Times New Roman" charset="0"/>
              </a:rPr>
              <a:t>Како ранливи се сметаат следните потрошувачи :</a:t>
            </a:r>
            <a:endParaRPr lang="ko-KR" altLang="en-US" sz="2100" dirty="0" smtClean="0">
              <a:solidFill>
                <a:srgbClr val="000000"/>
              </a:solidFill>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лица со физички пречки (инвалиди, слепи лица, глувонеми лица);</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лица кои немаат доволно ментална способност за расудување;</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лица над 60 години;</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лица со понизок степен на образование;</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деца и младинци;</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социјално загрозени лица.</a:t>
            </a: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endParaRPr lang="ko-KR" altLang="en-US" sz="2100" dirty="0" smtClean="0">
              <a:latin typeface="Times New Roman" charset="0"/>
              <a:ea typeface="Times New Roman" charset="0"/>
            </a:endParaRPr>
          </a:p>
        </p:txBody>
      </p:sp>
    </p:spTree>
    <p:extLst>
      <p:ext uri="{BB962C8B-B14F-4D97-AF65-F5344CB8AC3E}">
        <p14:creationId xmlns:p14="http://schemas.microsoft.com/office/powerpoint/2010/main" val="117574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За колку време трговецот е должен ги отстрани недостатоците?</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a:normAutofit/>
          </a:bodyPr>
          <a:lstStyle/>
          <a:p>
            <a:pPr algn="just"/>
            <a:r>
              <a:rPr lang="mk-MK" dirty="0">
                <a:latin typeface="Times New Roman" panose="02020603050405020304" pitchFamily="18" charset="0"/>
                <a:cs typeface="Times New Roman" panose="02020603050405020304" pitchFamily="18" charset="0"/>
              </a:rPr>
              <a:t>Трговецот мора да ги отстрани недостатоците на производот </a:t>
            </a:r>
            <a:r>
              <a:rPr lang="mk-MK" u="sng" dirty="0">
                <a:latin typeface="Times New Roman" panose="02020603050405020304" pitchFamily="18" charset="0"/>
                <a:cs typeface="Times New Roman" panose="02020603050405020304" pitchFamily="18" charset="0"/>
              </a:rPr>
              <a:t>во рок од 30 дена од моментот на поднесување на барањето</a:t>
            </a:r>
            <a:r>
              <a:rPr lang="mk-MK" dirty="0">
                <a:latin typeface="Times New Roman" panose="02020603050405020304" pitchFamily="18" charset="0"/>
                <a:cs typeface="Times New Roman" panose="02020603050405020304" pitchFamily="18" charset="0"/>
              </a:rPr>
              <a:t> со кое барате да се отстранат недостатоците. За производи кои служат за потрајна употреба, трговецот е должен </a:t>
            </a:r>
            <a:r>
              <a:rPr lang="mk-MK" u="sng" dirty="0">
                <a:latin typeface="Times New Roman" panose="02020603050405020304" pitchFamily="18" charset="0"/>
                <a:cs typeface="Times New Roman" panose="02020603050405020304" pitchFamily="18" charset="0"/>
              </a:rPr>
              <a:t>веднаш</a:t>
            </a:r>
            <a:r>
              <a:rPr lang="mk-MK" dirty="0">
                <a:latin typeface="Times New Roman" panose="02020603050405020304" pitchFamily="18" charset="0"/>
                <a:cs typeface="Times New Roman" panose="02020603050405020304" pitchFamily="18" charset="0"/>
              </a:rPr>
              <a:t> да Ви достави соодветен производ кој Вие ќе го користите додека трае поправката на производот.</a:t>
            </a:r>
          </a:p>
          <a:p>
            <a:pPr algn="just"/>
            <a:r>
              <a:rPr lang="mk-MK" u="sng" dirty="0">
                <a:latin typeface="Times New Roman" panose="02020603050405020304" pitchFamily="18" charset="0"/>
                <a:cs typeface="Times New Roman" panose="02020603050405020304" pitchFamily="18" charset="0"/>
              </a:rPr>
              <a:t>Вие имате право да присуствувате при проверката на квалитетот на производот !</a:t>
            </a:r>
          </a:p>
          <a:p>
            <a:pPr algn="just"/>
            <a:endParaRPr lang="en-US" u="sng" dirty="0">
              <a:latin typeface="Times New Roman" panose="02020603050405020304" pitchFamily="18" charset="0"/>
              <a:cs typeface="Times New Roman" panose="02020603050405020304" pitchFamily="18" charset="0"/>
            </a:endParaRPr>
          </a:p>
        </p:txBody>
      </p:sp>
      <p:pic>
        <p:nvPicPr>
          <p:cNvPr id="4" name="Picture 3" descr="C:\Users\Betty\Desktop\8MZk9kpTURBXy81M2QzNjdhNzJjMzE4Njc4OWUyMjNhNDgyYTM1MmRhOS5qcGeRlALNBLAAwoGhMQ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1" y="5410200"/>
            <a:ext cx="1905000" cy="1248641"/>
          </a:xfrm>
          <a:prstGeom prst="rect">
            <a:avLst/>
          </a:prstGeom>
          <a:noFill/>
          <a:ln>
            <a:noFill/>
          </a:ln>
        </p:spPr>
      </p:pic>
    </p:spTree>
    <p:extLst>
      <p:ext uri="{BB962C8B-B14F-4D97-AF65-F5344CB8AC3E}">
        <p14:creationId xmlns:p14="http://schemas.microsoft.com/office/powerpoint/2010/main" val="232619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Право на соодветно рекламирање на производите и услугите</a:t>
            </a:r>
            <a:endParaRPr lang="ko-KR" altLang="en-US" sz="3300" dirty="0" smtClean="0">
              <a:solidFill>
                <a:srgbClr val="000000"/>
              </a:solidFill>
              <a:latin typeface="Times New Roman" charset="0"/>
              <a:ea typeface="Times New Roman" charset="0"/>
            </a:endParaRPr>
          </a:p>
        </p:txBody>
      </p:sp>
    </p:spTree>
    <p:extLst>
      <p:ext uri="{BB962C8B-B14F-4D97-AF65-F5344CB8AC3E}">
        <p14:creationId xmlns:p14="http://schemas.microsoft.com/office/powerpoint/2010/main" val="116674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Право на соодветно рекламирање на производите и услугите</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a:lstStyle/>
          <a:p>
            <a:pPr algn="just"/>
            <a:r>
              <a:rPr lang="mk-MK" dirty="0">
                <a:latin typeface="Times New Roman" panose="02020603050405020304" pitchFamily="18" charset="0"/>
                <a:cs typeface="Times New Roman" panose="02020603050405020304" pitchFamily="18" charset="0"/>
              </a:rPr>
              <a:t>Имате право од рекламите за производите и услугите да добиете </a:t>
            </a:r>
            <a:r>
              <a:rPr lang="mk-MK" u="sng" dirty="0">
                <a:latin typeface="Times New Roman" panose="02020603050405020304" pitchFamily="18" charset="0"/>
                <a:cs typeface="Times New Roman" panose="02020603050405020304" pitchFamily="18" charset="0"/>
              </a:rPr>
              <a:t>јасни и вистинити </a:t>
            </a:r>
            <a:r>
              <a:rPr lang="mk-MK" dirty="0">
                <a:latin typeface="Times New Roman" panose="02020603050405020304" pitchFamily="18" charset="0"/>
                <a:cs typeface="Times New Roman" panose="02020603050405020304" pitchFamily="18" charset="0"/>
              </a:rPr>
              <a:t>информации.</a:t>
            </a:r>
          </a:p>
          <a:p>
            <a:pPr algn="just"/>
            <a:r>
              <a:rPr lang="mk-MK" dirty="0">
                <a:latin typeface="Times New Roman" panose="02020603050405020304" pitchFamily="18" charset="0"/>
                <a:cs typeface="Times New Roman" panose="02020603050405020304" pitchFamily="18" charset="0"/>
              </a:rPr>
              <a:t>Цената треба да биде </a:t>
            </a:r>
            <a:r>
              <a:rPr lang="mk-MK" u="sng" dirty="0">
                <a:latin typeface="Times New Roman" panose="02020603050405020304" pitchFamily="18" charset="0"/>
                <a:cs typeface="Times New Roman" panose="02020603050405020304" pitchFamily="18" charset="0"/>
              </a:rPr>
              <a:t>реална и конечна</a:t>
            </a:r>
            <a:r>
              <a:rPr lang="mk-MK" dirty="0">
                <a:latin typeface="Times New Roman" panose="02020603050405020304" pitchFamily="18" charset="0"/>
                <a:cs typeface="Times New Roman" panose="02020603050405020304" pitchFamily="18" charset="0"/>
              </a:rPr>
              <a:t>, со пресметан данок.</a:t>
            </a: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158836" y="4191000"/>
            <a:ext cx="2971800" cy="2438400"/>
          </a:xfrm>
          <a:prstGeom prst="rect">
            <a:avLst/>
          </a:prstGeom>
        </p:spPr>
      </p:pic>
    </p:spTree>
    <p:extLst>
      <p:ext uri="{BB962C8B-B14F-4D97-AF65-F5344CB8AC3E}">
        <p14:creationId xmlns:p14="http://schemas.microsoft.com/office/powerpoint/2010/main" val="30680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Од рекламата треба да ги добијам следните информации </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a:normAutofit/>
          </a:bodyPr>
          <a:lstStyle/>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својството на производите и услугите</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начин и дата на нивно производство</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достапност на услугите, начинот и времето на нивното вршење</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начинот на употреба за специфични цели</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резултати од користење на производите и услугите</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нивно потекло</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цена</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услови за продажба</a:t>
            </a:r>
            <a:r>
              <a:rPr lang="en-US" dirty="0">
                <a:latin typeface="Times New Roman" panose="02020603050405020304" pitchFamily="18" charset="0"/>
                <a:cs typeface="Times New Roman" panose="02020603050405020304" pitchFamily="18" charset="0"/>
              </a:rPr>
              <a:t>;</a:t>
            </a:r>
            <a:endParaRPr lang="mk-MK"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mk-MK" dirty="0">
                <a:latin typeface="Times New Roman" panose="02020603050405020304" pitchFamily="18" charset="0"/>
                <a:cs typeface="Times New Roman" panose="02020603050405020304" pitchFamily="18" charset="0"/>
              </a:rPr>
              <a:t>идентитетот на огласувачот и неговите квалификации.</a:t>
            </a:r>
          </a:p>
          <a:p>
            <a:pPr>
              <a:buFont typeface="Arial" panose="020B0604020202020204" pitchFamily="34" charset="0"/>
              <a:buChar char="•"/>
            </a:pPr>
            <a:endParaRPr lang="mk-MK"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19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Забрането е:</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295400"/>
            <a:ext cx="8686800" cy="5257800"/>
          </a:xfrm>
        </p:spPr>
        <p:txBody>
          <a:bodyPr>
            <a:normAutofit/>
          </a:bodyPr>
          <a:lstStyle/>
          <a:p>
            <a:pPr algn="just"/>
            <a:r>
              <a:rPr lang="mk-MK" dirty="0">
                <a:latin typeface="Times New Roman" panose="02020603050405020304" pitchFamily="18" charset="0"/>
                <a:cs typeface="Times New Roman" panose="02020603050405020304" pitchFamily="18" charset="0"/>
              </a:rPr>
              <a:t>Тврдење дека </a:t>
            </a:r>
            <a:r>
              <a:rPr lang="mk-MK" u="sng" dirty="0">
                <a:latin typeface="Times New Roman" panose="02020603050405020304" pitchFamily="18" charset="0"/>
                <a:cs typeface="Times New Roman" panose="02020603050405020304" pitchFamily="18" charset="0"/>
              </a:rPr>
              <a:t>понудата е ограничена</a:t>
            </a:r>
            <a:r>
              <a:rPr lang="mk-MK" dirty="0">
                <a:latin typeface="Times New Roman" panose="02020603050405020304" pitchFamily="18" charset="0"/>
                <a:cs typeface="Times New Roman" panose="02020603050405020304" pitchFamily="18" charset="0"/>
              </a:rPr>
              <a:t> со цел да се изнуди брза одлука од потрошувачот за одреден производ или услуга. </a:t>
            </a:r>
          </a:p>
          <a:p>
            <a:pPr algn="just"/>
            <a:r>
              <a:rPr lang="mk-MK" dirty="0">
                <a:latin typeface="Times New Roman" panose="02020603050405020304" pitchFamily="18" charset="0"/>
                <a:cs typeface="Times New Roman" panose="02020603050405020304" pitchFamily="18" charset="0"/>
              </a:rPr>
              <a:t>Тврдење дека одреден производ помага при лекување на болести и на тој начин профитирање од лошата ситуација на потрошувачот.</a:t>
            </a:r>
          </a:p>
          <a:p>
            <a:pPr algn="just"/>
            <a:r>
              <a:rPr lang="mk-MK" dirty="0">
                <a:latin typeface="Times New Roman" panose="02020603050405020304" pitchFamily="18" charset="0"/>
                <a:cs typeface="Times New Roman" panose="02020603050405020304" pitchFamily="18" charset="0"/>
              </a:rPr>
              <a:t>Лажно тврдење дека некој производ или услуга се </a:t>
            </a:r>
            <a:r>
              <a:rPr lang="mk-MK" u="sng" dirty="0">
                <a:latin typeface="Times New Roman" panose="02020603050405020304" pitchFamily="18" charset="0"/>
                <a:cs typeface="Times New Roman" panose="02020603050405020304" pitchFamily="18" charset="0"/>
              </a:rPr>
              <a:t>ГРАТИС или БЕСПЛАТНИ, </a:t>
            </a:r>
            <a:r>
              <a:rPr lang="mk-MK" dirty="0">
                <a:latin typeface="Times New Roman" panose="02020603050405020304" pitchFamily="18" charset="0"/>
                <a:cs typeface="Times New Roman" panose="02020603050405020304" pitchFamily="18" charset="0"/>
              </a:rPr>
              <a:t>а сепак постои надоместок за нив.</a:t>
            </a:r>
          </a:p>
          <a:p>
            <a:pPr algn="just"/>
            <a:r>
              <a:rPr lang="mk-MK" dirty="0">
                <a:latin typeface="Times New Roman" panose="02020603050405020304" pitchFamily="18" charset="0"/>
                <a:cs typeface="Times New Roman" panose="02020603050405020304" pitchFamily="18" charset="0"/>
              </a:rPr>
              <a:t>Користење реклами за директно принудување на деца да купат некој производ или да ги натераат своите родители да го сторат тоа.</a:t>
            </a: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460" y="2009728"/>
            <a:ext cx="648520" cy="5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74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13740" y="-8255"/>
            <a:ext cx="7887969" cy="1327150"/>
          </a:xfrm>
          <a:prstGeom prst="rect">
            <a:avLst/>
          </a:prstGeo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Како да ги остварам своето право на соодветно рекламирање</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274689"/>
            <a:ext cx="8686800" cy="4525963"/>
          </a:xfrm>
        </p:spPr>
        <p:txBody>
          <a:bodyPr>
            <a:normAutofit/>
          </a:bodyPr>
          <a:lstStyle/>
          <a:p>
            <a:pPr algn="just"/>
            <a:r>
              <a:rPr lang="mk-MK" dirty="0">
                <a:latin typeface="Times New Roman" panose="02020603050405020304" pitchFamily="18" charset="0"/>
                <a:cs typeface="Times New Roman" panose="02020603050405020304" pitchFamily="18" charset="0"/>
              </a:rPr>
              <a:t>Побарајте од Државниот Пазарен Инспекторат со </a:t>
            </a:r>
            <a:r>
              <a:rPr lang="mk-MK" u="sng" dirty="0">
                <a:latin typeface="Times New Roman" panose="02020603050405020304" pitchFamily="18" charset="0"/>
                <a:cs typeface="Times New Roman" panose="02020603050405020304" pitchFamily="18" charset="0"/>
              </a:rPr>
              <a:t>решение</a:t>
            </a:r>
            <a:r>
              <a:rPr lang="mk-MK" dirty="0">
                <a:latin typeface="Times New Roman" panose="02020603050405020304" pitchFamily="18" charset="0"/>
                <a:cs typeface="Times New Roman" panose="02020603050405020304" pitchFamily="18" charset="0"/>
              </a:rPr>
              <a:t> да го прекине или забрани рекламирањето кое доведува до заблуда, принуда или е невистинито.</a:t>
            </a:r>
          </a:p>
          <a:p>
            <a:pPr algn="just"/>
            <a:r>
              <a:rPr lang="mk-MK" dirty="0">
                <a:latin typeface="Times New Roman" panose="02020603050405020304" pitchFamily="18" charset="0"/>
                <a:cs typeface="Times New Roman" panose="02020603050405020304" pitchFamily="18" charset="0"/>
              </a:rPr>
              <a:t>Ако склучите договор под заблуда поради лажна реклама, имате право да барате да биде </a:t>
            </a:r>
            <a:r>
              <a:rPr lang="mk-MK" u="sng" dirty="0">
                <a:latin typeface="Times New Roman" panose="02020603050405020304" pitchFamily="18" charset="0"/>
                <a:cs typeface="Times New Roman" panose="02020603050405020304" pitchFamily="18" charset="0"/>
              </a:rPr>
              <a:t>поништен или утврден за ништовен </a:t>
            </a:r>
            <a:r>
              <a:rPr lang="mk-MK" dirty="0">
                <a:latin typeface="Times New Roman" panose="02020603050405020304" pitchFamily="18" charset="0"/>
                <a:cs typeface="Times New Roman" panose="02020603050405020304" pitchFamily="18" charset="0"/>
              </a:rPr>
              <a:t>првенствено кај трговецот, но и во постапка пред суд која Вие треба да ја покренете.</a:t>
            </a:r>
            <a:endParaRPr 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455227"/>
            <a:ext cx="20330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455227"/>
            <a:ext cx="2133599" cy="126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90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A9002-095A-2947-A8A4-8E9CF17CD330}"/>
              </a:ext>
            </a:extLst>
          </p:cNvPr>
          <p:cNvSpPr>
            <a:spLocks noGrp="1"/>
          </p:cNvSpPr>
          <p:nvPr>
            <p:ph idx="1"/>
          </p:nvPr>
        </p:nvSpPr>
        <p:spPr>
          <a:xfrm>
            <a:off x="628650" y="1825625"/>
            <a:ext cx="7887335" cy="4352290"/>
          </a:xfr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400" dirty="0" smtClean="0">
                <a:latin typeface="Times New Roman" charset="0"/>
                <a:ea typeface="Times New Roman" charset="0"/>
              </a:rPr>
              <a:t>E-mail : dpi@economy.gov.mk</a:t>
            </a:r>
            <a:endParaRPr lang="ko-KR" altLang="en-US" sz="2400" u="sng"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400" dirty="0" smtClean="0">
                <a:latin typeface="Times New Roman" charset="0"/>
                <a:ea typeface="Times New Roman" charset="0"/>
              </a:rPr>
              <a:t>Адреса : 11 Октомври бр.118, Скопје</a:t>
            </a:r>
            <a:endParaRPr lang="ko-KR" altLang="en-US" sz="24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400" dirty="0" smtClean="0">
                <a:latin typeface="Times New Roman" charset="0"/>
                <a:ea typeface="Times New Roman" charset="0"/>
              </a:rPr>
              <a:t>Телефонски број : 02 3220 </a:t>
            </a:r>
            <a:r>
              <a:rPr lang="en-US" altLang="ko-KR" sz="2400" dirty="0" smtClean="0">
                <a:latin typeface="Times New Roman" charset="0"/>
                <a:ea typeface="Times New Roman" charset="0"/>
              </a:rPr>
              <a:t>547</a:t>
            </a:r>
            <a:endParaRPr lang="ko-KR" altLang="en-US" sz="2400" dirty="0" smtClean="0">
              <a:latin typeface="Times New Roman" charset="0"/>
              <a:ea typeface="Times New Roman" charset="0"/>
            </a:endParaRPr>
          </a:p>
        </p:txBody>
      </p:sp>
      <p:sp>
        <p:nvSpPr>
          <p:cNvPr id="5" name="Title 1">
            <a:extLst>
              <a:ext uri="{FF2B5EF4-FFF2-40B4-BE49-F238E27FC236}">
                <a16:creationId xmlns:a16="http://schemas.microsoft.com/office/drawing/2014/main" id="{E72B996F-A3D5-2142-965C-1555F13E9182}"/>
              </a:ext>
            </a:extLst>
          </p:cNvPr>
          <p:cNvSpPr txBox="1">
            <a:spLocks/>
          </p:cNvSpPr>
          <p:nvPr/>
        </p:nvSpPr>
        <p:spPr>
          <a:xfrm>
            <a:off x="570230" y="228600"/>
            <a:ext cx="8686800" cy="838200"/>
          </a:xfrm>
          <a:prstGeom prst="rect">
            <a:avLst/>
          </a:prstGeom>
        </p:spPr>
        <p:txBody>
          <a:bodyPr vert="horz" wrap="square" lIns="91440" tIns="45720" rIns="91440" bIns="45720" anchor="ctr">
            <a:normAutofit/>
          </a:bodyPr>
          <a:lstStyle/>
          <a:p>
            <a:pPr marL="0" indent="0" algn="ctr" defTabSz="914400" eaLnBrk="0" fontAlgn="auto" latinLnBrk="0">
              <a:lnSpc>
                <a:spcPct val="100000"/>
              </a:lnSpc>
              <a:spcBef>
                <a:spcPts val="0"/>
              </a:spcBef>
              <a:spcAft>
                <a:spcPts val="0"/>
              </a:spcAft>
              <a:buFontTx/>
              <a:buNone/>
            </a:pPr>
            <a:r>
              <a:rPr lang="en-US" altLang="ko-KR" sz="3300" dirty="0" smtClean="0">
                <a:solidFill>
                  <a:srgbClr val="000000"/>
                </a:solidFill>
                <a:effectLst>
                  <a:reflection blurRad="12700" stA="48000" endA="300" endPos="55000" dir="5400000" sy="-90000" algn="bl" rotWithShape="0"/>
                </a:effectLst>
                <a:latin typeface="Times New Roman" charset="0"/>
                <a:ea typeface="Times New Roman" charset="0"/>
              </a:rPr>
              <a:t>Контакт до државен пазарен инспекторат</a:t>
            </a:r>
            <a:endParaRPr lang="ko-KR" altLang="en-US" sz="3300" dirty="0" smtClean="0">
              <a:solidFill>
                <a:srgbClr val="000000"/>
              </a:solidFill>
              <a:latin typeface="Times New Roman" charset="0"/>
              <a:ea typeface="Times New Roman" charset="0"/>
            </a:endParaRPr>
          </a:p>
        </p:txBody>
      </p:sp>
      <p:sp>
        <p:nvSpPr>
          <p:cNvPr id="9" name="Content Placeholder 2"/>
          <p:cNvSpPr txBox="1">
            <a:spLocks noGrp="1" noChangeArrowheads="1"/>
          </p:cNvSpPr>
          <p:nvPr/>
        </p:nvSpPr>
        <p:spPr>
          <a:xfrm>
            <a:off x="397510" y="-1641475"/>
            <a:ext cx="8687435" cy="4526915"/>
          </a:xfrm>
          <a:prstGeom prst="rect">
            <a:avLst/>
          </a:prstGeom>
        </p:spPr>
        <p:txBody>
          <a:bodyPr vert="horz" wrap="square" lIns="91440" tIns="45720" rIns="91440" bIns="45720" anchor="t">
            <a:normAutofit/>
          </a:bodyPr>
          <a:lstStyle/>
          <a:p>
            <a:pPr marL="0" indent="0" algn="just" defTabSz="914400" eaLnBrk="0" fontAlgn="auto" latinLnBrk="0">
              <a:lnSpc>
                <a:spcPct val="100000"/>
              </a:lnSpc>
              <a:spcBef>
                <a:spcPts val="800"/>
              </a:spcBef>
              <a:spcAft>
                <a:spcPts val="0"/>
              </a:spcAft>
              <a:buFontTx/>
              <a:buNone/>
            </a:pPr>
            <a:endParaRPr lang="ko-KR" altLang="en-US" sz="3200" dirty="0" smtClean="0">
              <a:solidFill>
                <a:schemeClr val="tx2"/>
              </a:solidFill>
              <a:latin typeface="Times New Roman" charset="0"/>
              <a:ea typeface="Times New Roman" charset="0"/>
            </a:endParaRPr>
          </a:p>
        </p:txBody>
      </p:sp>
    </p:spTree>
    <p:extLst>
      <p:ext uri="{BB962C8B-B14F-4D97-AF65-F5344CB8AC3E}">
        <p14:creationId xmlns:p14="http://schemas.microsoft.com/office/powerpoint/2010/main" val="131563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4478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Кој ги штити моите потрошувачки права од областа на техничката опрема?</a:t>
            </a:r>
            <a:br>
              <a:rPr lang="en-US" altLang="ko-KR" sz="3300" dirty="0" smtClean="0">
                <a:solidFill>
                  <a:srgbClr val="000000"/>
                </a:solidFill>
                <a:latin typeface="Times New Roman" charset="0"/>
                <a:ea typeface="Times New Roman" charset="0"/>
              </a:rPr>
            </a:b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b="1" dirty="0" smtClean="0">
                <a:latin typeface="Times New Roman" charset="0"/>
                <a:ea typeface="Times New Roman" charset="0"/>
              </a:rPr>
              <a:t>Државен инспекторат за техничка инспекција (ДИТИ) </a:t>
            </a:r>
            <a:r>
              <a:rPr lang="en-US" altLang="ko-KR" sz="2100" dirty="0" smtClean="0">
                <a:latin typeface="Times New Roman" charset="0"/>
                <a:ea typeface="Times New Roman" charset="0"/>
              </a:rPr>
              <a:t>- извршува активности на инспекциски надзор на начинот на вршење на техничка инспекција при користење на техничка опрема.</a:t>
            </a:r>
            <a:endParaRPr lang="ko-KR" altLang="en-US" sz="2100" dirty="0" smtClean="0">
              <a:latin typeface="Times New Roman" charset="0"/>
              <a:ea typeface="Times New Roman" charset="0"/>
            </a:endParaRPr>
          </a:p>
          <a:p>
            <a:pPr marL="171450" indent="-171450" algn="just" defTabSz="685800" fontAlgn="auto" latinLnBrk="0">
              <a:lnSpc>
                <a:spcPct val="90000"/>
              </a:lnSpc>
              <a:spcBef>
                <a:spcPts val="800"/>
              </a:spcBef>
              <a:spcAft>
                <a:spcPts val="0"/>
              </a:spcAft>
              <a:buClr>
                <a:srgbClr val="000000"/>
              </a:buClr>
              <a:buFont typeface="Arial"/>
              <a:buChar char="•"/>
            </a:pPr>
            <a:endParaRPr lang="ko-KR" altLang="en-US" sz="2100" dirty="0" smtClean="0">
              <a:latin typeface="Times New Roman" charset="0"/>
              <a:ea typeface="Times New Roman"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33800"/>
            <a:ext cx="624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90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219200"/>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Кој ги штити моите потрошувачки права во областа на безбедност на храна?</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 </a:t>
            </a:r>
            <a:r>
              <a:rPr lang="en-US" altLang="ko-KR" sz="3000" b="1" dirty="0" smtClean="0">
                <a:latin typeface="Times New Roman" charset="0"/>
                <a:ea typeface="Times New Roman" charset="0"/>
              </a:rPr>
              <a:t>Агенцијата за храна и ветеринарство ( АХВ) </a:t>
            </a:r>
            <a:r>
              <a:rPr lang="en-US" altLang="ko-KR" sz="3000" dirty="0" smtClean="0">
                <a:latin typeface="Times New Roman" charset="0"/>
                <a:ea typeface="Times New Roman" charset="0"/>
              </a:rPr>
              <a:t>врши заштита на здравјето на потрошувачите, како и заштита на потрошувачите од измама и заблуда, со интегриран приод во контролата на безбедноста на храната според принципот „од нива до трпеза".</a:t>
            </a:r>
            <a:endParaRPr lang="ko-KR" altLang="en-US" sz="30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endParaRPr lang="ko-KR" altLang="en-US" sz="3000" dirty="0" smtClean="0">
              <a:latin typeface="Times New Roman" charset="0"/>
              <a:ea typeface="Times New Roman"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95800"/>
            <a:ext cx="3036277" cy="140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79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359410" y="363220"/>
            <a:ext cx="8458835" cy="991235"/>
          </a:xfrm>
          <a:prstGeom prst="rect">
            <a:avLst/>
          </a:prstGeo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Кој ги штити моите права од областа на хигиенската,здравствената и епидемиолошка зашштита?</a:t>
            </a:r>
            <a:endParaRPr lang="ko-KR" altLang="en-US" sz="3300" dirty="0" smtClean="0">
              <a:solidFill>
                <a:srgbClr val="000000"/>
              </a:solidFill>
              <a:latin typeface="Times New Roman" charset="0"/>
              <a:ea typeface="Times New Roman" charset="0"/>
            </a:endParaRPr>
          </a:p>
        </p:txBody>
      </p:sp>
      <p:sp>
        <p:nvSpPr>
          <p:cNvPr id="3" name="Content Placeholder 2"/>
          <p:cNvSpPr txBox="1">
            <a:spLocks noGrp="1" noChangeArrowheads="1"/>
          </p:cNvSpPr>
          <p:nvPr>
            <p:ph idx="1"/>
          </p:nvPr>
        </p:nvSpPr>
        <p:spPr>
          <a:xfrm>
            <a:off x="152400" y="1759585"/>
            <a:ext cx="8615045" cy="4870450"/>
          </a:xfrm>
          <a:prstGeom prst="rect">
            <a:avLst/>
          </a:prstGeo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b="1" dirty="0" smtClean="0">
                <a:latin typeface="Times New Roman" charset="0"/>
                <a:ea typeface="Times New Roman" charset="0"/>
              </a:rPr>
              <a:t>Државен санитарен и здравствен инспекторат (ДСЗИ) </a:t>
            </a:r>
            <a:r>
              <a:rPr lang="en-US" altLang="ko-KR" sz="2100" dirty="0" smtClean="0">
                <a:latin typeface="Times New Roman" charset="0"/>
                <a:ea typeface="Times New Roman" charset="0"/>
              </a:rPr>
              <a:t>-  врши надзор над извршувањето на законите и прописите донесени врз  основа  на  законите  во  областа  на  санитарно-хигиенската  и епидемиолошката заштита. Доколку сметате  дека се Ви се повредени правата од здравствена заштита, како пациент, доколку се сомневате во квалитетот на некои играчки или козметички производи, доколку  забележите  несоодветни  хигиенски  услуги  во одредени места каде што се служи храна, треба да пријавите во Државниот санитарен и здравствен инспекторат.</a:t>
            </a:r>
            <a:endParaRPr lang="ko-KR" altLang="en-US" sz="2100" dirty="0" smtClean="0">
              <a:latin typeface="Times New Roman" charset="0"/>
              <a:ea typeface="Times New Roman" charset="0"/>
            </a:endParaRPr>
          </a:p>
        </p:txBody>
      </p:sp>
    </p:spTree>
    <p:extLst>
      <p:ext uri="{BB962C8B-B14F-4D97-AF65-F5344CB8AC3E}">
        <p14:creationId xmlns:p14="http://schemas.microsoft.com/office/powerpoint/2010/main" val="172217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Кои се моите основни права како потрошувач ?</a:t>
            </a:r>
            <a:endParaRPr lang="ko-KR" altLang="en-US" sz="3300" dirty="0" smtClean="0">
              <a:solidFill>
                <a:srgbClr val="000000"/>
              </a:solidFill>
              <a:latin typeface="Times New Roman" charset="0"/>
              <a:ea typeface="Times New Roman" charset="0"/>
            </a:endParaRPr>
          </a:p>
        </p:txBody>
      </p:sp>
      <p:sp>
        <p:nvSpPr>
          <p:cNvPr id="3" name="Inhaltsplatzhalter 2"/>
          <p:cNvSpPr txBox="1">
            <a:spLocks noGrp="1" noChangeArrowheads="1"/>
          </p:cNvSpPr>
          <p:nvPr>
            <p:ph idx="1"/>
          </p:nvPr>
        </p:nvSpPr>
        <p:spPr>
          <a:xfrm>
            <a:off x="628650" y="1825625"/>
            <a:ext cx="7887335" cy="4352290"/>
          </a:xfrm>
          <a:prstGeom prst="rect">
            <a:avLst/>
          </a:prstGeom>
        </p:spPr>
        <p:txBody>
          <a:bodyPr vert="horz" wrap="square" lIns="91440" tIns="45720" rIns="91440" bIns="45720" anchor="t">
            <a:normAutofit/>
          </a:bodyPr>
          <a:lstStyle/>
          <a:p>
            <a:pPr marL="0" indent="0" algn="l" defTabSz="685800" fontAlgn="auto" latinLnBrk="0">
              <a:lnSpc>
                <a:spcPct val="90000"/>
              </a:lnSpc>
              <a:spcBef>
                <a:spcPts val="800"/>
              </a:spcBef>
              <a:spcAft>
                <a:spcPts val="0"/>
              </a:spcAft>
              <a:buFontTx/>
              <a:buNone/>
            </a:pPr>
            <a:r>
              <a:rPr lang="en-US" altLang="ko-KR" sz="2100" dirty="0" smtClean="0">
                <a:solidFill>
                  <a:srgbClr val="000000"/>
                </a:solidFill>
                <a:latin typeface="Times New Roman" charset="0"/>
                <a:ea typeface="Times New Roman" charset="0"/>
              </a:rPr>
              <a:t>Законот за заштита на потрошувачите ви ги гарантира следните права</a:t>
            </a:r>
            <a:endParaRPr lang="ko-KR" altLang="en-US" sz="2100" dirty="0" smtClean="0">
              <a:solidFill>
                <a:srgbClr val="000000"/>
              </a:solidFill>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Право на заштита на здравје и безбедност н потрошувачите</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Право на заштита на економските интереси на потрошувачите</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Право на надомест на штета</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Право на информираност и едукација</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Право на претставување ( право да се биде слушнат )</a:t>
            </a:r>
            <a:endParaRPr lang="ko-KR" altLang="en-US" sz="2100" dirty="0" smtClean="0">
              <a:latin typeface="Times New Roman" charset="0"/>
              <a:ea typeface="Times New Roman" charset="0"/>
            </a:endParaRPr>
          </a:p>
        </p:txBody>
      </p:sp>
    </p:spTree>
    <p:extLst>
      <p:ext uri="{BB962C8B-B14F-4D97-AF65-F5344CB8AC3E}">
        <p14:creationId xmlns:p14="http://schemas.microsoft.com/office/powerpoint/2010/main" val="311663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Кој ги штити моите права од областа на електронските комуникации?</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b="1" dirty="0" smtClean="0">
                <a:latin typeface="Times New Roman" charset="0"/>
                <a:ea typeface="Times New Roman" charset="0"/>
              </a:rPr>
              <a:t>Агенцијата за електронски комуникации (АЕК) </a:t>
            </a:r>
            <a:r>
              <a:rPr lang="en-US" altLang="ko-KR" sz="2100" dirty="0" smtClean="0">
                <a:latin typeface="Times New Roman" charset="0"/>
                <a:ea typeface="Times New Roman" charset="0"/>
              </a:rPr>
              <a:t>- има  задача  да  создаде поволни  услови  за  ефективна  и  одржлива  конкуренција  на  пазарот на  електронските  комуникации. Во  сите  случаи  кога имате  проблеми  со  телекомуникациските услуги,  треба да се обратите до давателот на  услугата  со  кој  имате  склучено  договор,  а  потоа,  доколку не сте  задоволни, имате можност да се обратите до Агенцијата за електронски комуникации. </a:t>
            </a:r>
            <a:endParaRPr lang="ko-KR" altLang="en-US" sz="2100" dirty="0" smtClean="0">
              <a:latin typeface="Times New Roman" charset="0"/>
              <a:ea typeface="Times New Roman"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056340"/>
            <a:ext cx="243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056340"/>
            <a:ext cx="2362200" cy="146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40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219200"/>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Кој ги штити моите права во врска со квалитетот и купувањето на лекови?</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628650" y="1825625"/>
            <a:ext cx="7887335" cy="4352290"/>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b="1" dirty="0" smtClean="0">
                <a:latin typeface="Times New Roman" charset="0"/>
                <a:ea typeface="Times New Roman" charset="0"/>
              </a:rPr>
              <a:t>Агенција за лекови </a:t>
            </a:r>
            <a:r>
              <a:rPr lang="en-US" altLang="ko-KR" sz="2100" dirty="0" smtClean="0">
                <a:latin typeface="Times New Roman" charset="0"/>
                <a:ea typeface="Times New Roman" charset="0"/>
              </a:rPr>
              <a:t>- ја следи состојбата со снабдувањето со лекови, помошни лековити  средства,  медицински  помагала,  опојни  дроги  и  отрови, како и производството и прометот со отрови и опојни дроги.</a:t>
            </a:r>
            <a:r>
              <a:rPr lang="en-US" altLang="ko-KR" sz="2100" dirty="0" smtClean="0">
                <a:latin typeface="Calibri" charset="0"/>
                <a:ea typeface="Calibri" charset="0"/>
              </a:rPr>
              <a:t> </a:t>
            </a:r>
            <a:endParaRPr lang="ko-KR" altLang="en-US" sz="2100" dirty="0" smtClean="0">
              <a:latin typeface="Calibri" charset="0"/>
              <a:ea typeface="Calibri" charset="0"/>
            </a:endParaRPr>
          </a:p>
          <a:p>
            <a:pPr marL="0" indent="0" algn="just" defTabSz="685800" fontAlgn="auto" latinLnBrk="0">
              <a:lnSpc>
                <a:spcPct val="90000"/>
              </a:lnSpc>
              <a:spcBef>
                <a:spcPts val="800"/>
              </a:spcBef>
              <a:spcAft>
                <a:spcPts val="0"/>
              </a:spcAft>
              <a:buFontTx/>
              <a:buNone/>
            </a:pPr>
            <a:endParaRPr lang="ko-KR" altLang="en-US" sz="2100" dirty="0" smtClean="0">
              <a:latin typeface="Calibri" charset="0"/>
              <a:ea typeface="Calibri"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57600"/>
            <a:ext cx="32004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54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Кој ги штити моите лични податоци?</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219200"/>
            <a:ext cx="8686800" cy="5638800"/>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b="1" dirty="0" smtClean="0">
                <a:latin typeface="Times New Roman" charset="0"/>
                <a:ea typeface="Times New Roman" charset="0"/>
              </a:rPr>
              <a:t>Дирекција за заштита на личните податоци </a:t>
            </a:r>
            <a:r>
              <a:rPr lang="en-US" altLang="ko-KR" sz="2100" dirty="0" smtClean="0">
                <a:latin typeface="Times New Roman" charset="0"/>
                <a:ea typeface="Times New Roman" charset="0"/>
              </a:rPr>
              <a:t>– e надлежна за вршење надзор над законитоста на преземените активности при обработката на личните податоци и нивната заштита, на територијата на Република Македонија. Доколку како потрошувач сметате дека Ви се земаат повеќе лични податоци отколку што е потребно при склучување на некој договор или  сметате  дека  вашите  лични  податоци  се  злоупотребени, обратете се до Дирекцијата за заштита на лични податоци на телефонскиот број на Дирекцијата</a:t>
            </a:r>
            <a:r>
              <a:rPr lang="en-US" altLang="ko-KR" sz="2100" dirty="0" smtClean="0">
                <a:latin typeface="Calibri" charset="0"/>
                <a:ea typeface="Calibri" charset="0"/>
              </a:rPr>
              <a:t>.</a:t>
            </a:r>
            <a:endParaRPr lang="ko-KR" altLang="en-US" sz="2100" dirty="0" smtClean="0">
              <a:latin typeface="Calibri" charset="0"/>
              <a:ea typeface="Calibri" charset="0"/>
            </a:endParaRPr>
          </a:p>
          <a:p>
            <a:pPr marL="0" indent="0" algn="l" defTabSz="685800" fontAlgn="auto" latinLnBrk="0">
              <a:lnSpc>
                <a:spcPct val="90000"/>
              </a:lnSpc>
              <a:spcBef>
                <a:spcPts val="800"/>
              </a:spcBef>
              <a:spcAft>
                <a:spcPts val="0"/>
              </a:spcAft>
              <a:buFontTx/>
              <a:buNone/>
            </a:pPr>
            <a:endParaRPr lang="ko-KR" altLang="en-US" sz="2100" dirty="0" smtClean="0">
              <a:latin typeface="Calibri" charset="0"/>
              <a:ea typeface="Calibri"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800600"/>
            <a:ext cx="2378075"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00600"/>
            <a:ext cx="2243137"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23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Каде да се обратам доколку имам било каков проблем со давателите на јавни услуги?</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553845"/>
            <a:ext cx="8686800" cy="5304155"/>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b="1" dirty="0" smtClean="0">
                <a:latin typeface="Times New Roman" charset="0"/>
                <a:ea typeface="Times New Roman" charset="0"/>
              </a:rPr>
              <a:t>Народен правобранител </a:t>
            </a:r>
            <a:r>
              <a:rPr lang="en-US" altLang="ko-KR" sz="2100" dirty="0" smtClean="0">
                <a:latin typeface="Times New Roman" charset="0"/>
                <a:ea typeface="Times New Roman" charset="0"/>
              </a:rPr>
              <a:t>-  е посебен, стручен и независен орган со овластувања за заштита на правата на граѓаните. Неговото значење и специфичноста на функцијата е токму во начинот на неговото дејствување и однесување. Методот и начинот на дејствување се состои во давање предлози,  совети,  сугестии,  соработка,  подучување  во  насока  на остварување на правата на граѓаните. Доколку  не  можете  да  го  решите  проблемот  со  кој  било  од давателите  на  јавни  услуги,    можете  да  доставите  поднесок до Народниот правобранител или да се јавите на телефонскиот број на Народниот правобрани</a:t>
            </a:r>
            <a:r>
              <a:rPr lang="en-US" altLang="ko-KR" sz="2400" dirty="0" smtClean="0">
                <a:latin typeface="Times New Roman" charset="0"/>
                <a:ea typeface="Times New Roman" charset="0"/>
              </a:rPr>
              <a:t>тел.</a:t>
            </a:r>
            <a:endParaRPr lang="ko-KR" altLang="en-US" sz="2400" dirty="0" smtClean="0">
              <a:latin typeface="Times New Roman" charset="0"/>
              <a:ea typeface="Times New Roman"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334000"/>
            <a:ext cx="33578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5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219200"/>
          </a:xfrm>
        </p:spPr>
        <p:txBody>
          <a:bodyPr vert="horz" wrap="square" lIns="91440" tIns="45720" rIns="91440" bIns="45720" anchor="ctr">
            <a:normAutofit fontScale="90000"/>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Дали постои организација надвор од владиниот </a:t>
            </a:r>
            <a:r>
              <a:rPr lang="en-US" altLang="ko-KR" sz="3300" dirty="0" err="1" smtClean="0">
                <a:solidFill>
                  <a:srgbClr val="000000"/>
                </a:solidFill>
                <a:latin typeface="Times New Roman" charset="0"/>
                <a:ea typeface="Times New Roman" charset="0"/>
              </a:rPr>
              <a:t>сектор</a:t>
            </a:r>
            <a:r>
              <a:rPr lang="en-US" altLang="ko-KR" sz="3300" dirty="0" smtClean="0">
                <a:solidFill>
                  <a:srgbClr val="000000"/>
                </a:solidFill>
                <a:latin typeface="Times New Roman" charset="0"/>
                <a:ea typeface="Times New Roman" charset="0"/>
              </a:rPr>
              <a:t> </a:t>
            </a:r>
            <a:r>
              <a:rPr lang="mk-MK" altLang="ko-KR" smtClean="0">
                <a:solidFill>
                  <a:srgbClr val="000000"/>
                </a:solidFill>
                <a:latin typeface="Times New Roman" charset="0"/>
                <a:ea typeface="Times New Roman" charset="0"/>
              </a:rPr>
              <a:t>од која можам да побарам поддршка за да ги </a:t>
            </a:r>
            <a:r>
              <a:rPr lang="en-US" altLang="ko-KR" sz="3300" smtClean="0">
                <a:solidFill>
                  <a:srgbClr val="000000"/>
                </a:solidFill>
                <a:latin typeface="Times New Roman" charset="0"/>
                <a:ea typeface="Times New Roman" charset="0"/>
              </a:rPr>
              <a:t>остварам</a:t>
            </a:r>
            <a:r>
              <a:rPr lang="en-US" altLang="ko-KR" sz="3300" dirty="0" smtClean="0">
                <a:solidFill>
                  <a:srgbClr val="000000"/>
                </a:solidFill>
                <a:latin typeface="Times New Roman" charset="0"/>
                <a:ea typeface="Times New Roman" charset="0"/>
              </a:rPr>
              <a:t> </a:t>
            </a:r>
            <a:r>
              <a:rPr lang="en-US" altLang="ko-KR" sz="3300" dirty="0" smtClean="0">
                <a:solidFill>
                  <a:srgbClr val="000000"/>
                </a:solidFill>
                <a:latin typeface="Times New Roman" charset="0"/>
                <a:ea typeface="Times New Roman" charset="0"/>
              </a:rPr>
              <a:t>моите потрошувачки права?</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553845"/>
            <a:ext cx="8686800" cy="5304155"/>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b="1" dirty="0" smtClean="0">
                <a:latin typeface="Times New Roman" charset="0"/>
                <a:ea typeface="Times New Roman" charset="0"/>
              </a:rPr>
              <a:t>Организацијата на потрошувачите на Македонија (ОПМ) </a:t>
            </a:r>
            <a:r>
              <a:rPr lang="en-US" altLang="ko-KR" sz="2100" dirty="0" smtClean="0">
                <a:latin typeface="Times New Roman" charset="0"/>
                <a:ea typeface="Times New Roman" charset="0"/>
              </a:rPr>
              <a:t>ги застапува интересите на потрошувачите, работи на подигање на јавната свест преку информирање, советување и едукација, унапредување и  имплементација  на  соодветна  законска  регулатива  и  потрошувачка  политика. Во ОПМ членуваат шест невладини потрошувачки организации и тоа од: Битола, Тетово, Штип, Охрид и Кочани со своите советодавни бироа. Советодавните бироа вршат советување и информирање на потрошувачите, можете да се обратите преку телефон, со допис (вклучувајќи и електронски), а по закажан термин можете да дојдете во просториите на Советодавното биро.</a:t>
            </a:r>
            <a:endParaRPr lang="ko-KR" altLang="en-US" sz="2100" dirty="0" smtClean="0">
              <a:latin typeface="Times New Roman" charset="0"/>
              <a:ea typeface="Times New Roman"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3958" y="5638800"/>
            <a:ext cx="3048000" cy="107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60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ПОТРОШУВАЧКИ КРЕДИТИ </a:t>
            </a:r>
            <a:endParaRPr lang="ko-KR" altLang="en-US" sz="3300" dirty="0" smtClean="0">
              <a:latin typeface="Times New Roman" charset="0"/>
              <a:ea typeface="Times New Roman" charset="0"/>
            </a:endParaRPr>
          </a:p>
        </p:txBody>
      </p:sp>
    </p:spTree>
    <p:extLst>
      <p:ext uri="{BB962C8B-B14F-4D97-AF65-F5344CB8AC3E}">
        <p14:creationId xmlns:p14="http://schemas.microsoft.com/office/powerpoint/2010/main" val="30842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70" y="111125"/>
            <a:ext cx="8686800" cy="838200"/>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Што е договор за потрошувачки кредит?</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295400"/>
            <a:ext cx="8686800" cy="4526280"/>
          </a:xfrm>
        </p:spPr>
        <p:txBody>
          <a:bodyPr vert="horz" wrap="square" lIns="91440" tIns="45720" rIns="91440" bIns="45720" anchor="t">
            <a:normAutofit/>
          </a:bodyPr>
          <a:lstStyle/>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Договор или согласност на волјите, со кој кредиторот му одобрува на потрошувачот кредит во форма на заем, одложено плаќање на производи и услуги и друга слична финансиска услуга.</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endParaRPr lang="ko-KR" altLang="en-US" sz="2100" dirty="0" smtClean="0">
              <a:latin typeface="Times New Roman" charset="0"/>
              <a:ea typeface="Times New Roman"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35925"/>
            <a:ext cx="3962400" cy="248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80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solidFill>
                  <a:srgbClr val="000000"/>
                </a:solidFill>
                <a:latin typeface="Times New Roman" charset="0"/>
                <a:ea typeface="Times New Roman" charset="0"/>
              </a:rPr>
              <a:t>За што ми служи потрошувачкиот кредит?</a:t>
            </a:r>
            <a:endParaRPr lang="ko-KR" altLang="en-US" sz="3300" dirty="0" smtClean="0">
              <a:solidFill>
                <a:srgbClr val="000000"/>
              </a:solidFill>
              <a:latin typeface="Times New Roman" charset="0"/>
              <a:ea typeface="Times New Roman" charset="0"/>
            </a:endParaRPr>
          </a:p>
        </p:txBody>
      </p:sp>
      <p:sp>
        <p:nvSpPr>
          <p:cNvPr id="3" name="Content Placeholder 2"/>
          <p:cNvSpPr>
            <a:spLocks noGrp="1"/>
          </p:cNvSpPr>
          <p:nvPr>
            <p:ph idx="1"/>
          </p:nvPr>
        </p:nvSpPr>
        <p:spPr>
          <a:xfrm>
            <a:off x="304800" y="1295400"/>
            <a:ext cx="8686800" cy="5029200"/>
          </a:xfrm>
        </p:spPr>
        <p:txBody>
          <a:bodyPr vert="horz" wrap="square" lIns="91440" tIns="45720" rIns="91440" bIns="45720" anchor="t">
            <a:normAutofit/>
          </a:bodyPr>
          <a:lstStyle/>
          <a:p>
            <a:pPr marL="0" indent="0" algn="just" defTabSz="685800" fontAlgn="auto" latinLnBrk="0">
              <a:lnSpc>
                <a:spcPct val="90000"/>
              </a:lnSpc>
              <a:spcBef>
                <a:spcPts val="800"/>
              </a:spcBef>
              <a:spcAft>
                <a:spcPts val="0"/>
              </a:spcAft>
              <a:buFontTx/>
              <a:buNone/>
            </a:pPr>
            <a:r>
              <a:rPr lang="en-US" altLang="ko-KR" sz="2100" dirty="0" smtClean="0">
                <a:solidFill>
                  <a:srgbClr val="000000"/>
                </a:solidFill>
                <a:latin typeface="Times New Roman" charset="0"/>
                <a:ea typeface="Times New Roman" charset="0"/>
              </a:rPr>
              <a:t>Потрошувачкиот кредит може да ви послужи за :</a:t>
            </a:r>
            <a:endParaRPr lang="ko-KR" altLang="en-US" sz="2100" dirty="0" smtClean="0">
              <a:solidFill>
                <a:srgbClr val="000000"/>
              </a:solidFill>
              <a:latin typeface="Times New Roman" charset="0"/>
              <a:ea typeface="Times New Roman" charset="0"/>
            </a:endParaRPr>
          </a:p>
          <a:p>
            <a:pPr marL="171450" indent="-171450" algn="just"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За финансирање на тековните потреби, како и за купување трајни добра, на пример: </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ладилник</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шпорет</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телевизор</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смартфон</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правосмукалки</a:t>
            </a:r>
            <a:endParaRPr lang="ko-KR" altLang="en-US" sz="2100" dirty="0" smtClean="0">
              <a:latin typeface="Times New Roman" charset="0"/>
              <a:ea typeface="Times New Roman" charset="0"/>
            </a:endParaRPr>
          </a:p>
          <a:p>
            <a:pPr marL="514350" indent="-171450" algn="l" defTabSz="685800" fontAlgn="auto" latinLnBrk="0">
              <a:lnSpc>
                <a:spcPct val="90000"/>
              </a:lnSpc>
              <a:spcBef>
                <a:spcPts val="400"/>
              </a:spcBef>
              <a:spcAft>
                <a:spcPts val="0"/>
              </a:spcAft>
              <a:buClr>
                <a:srgbClr val="000000"/>
              </a:buClr>
              <a:buFont typeface="Arial"/>
              <a:buChar char="•"/>
            </a:pPr>
            <a:r>
              <a:rPr lang="en-US" altLang="ko-KR" sz="2100" dirty="0" smtClean="0">
                <a:latin typeface="Times New Roman" charset="0"/>
                <a:ea typeface="Times New Roman" charset="0"/>
              </a:rPr>
              <a:t>други добра.	</a:t>
            </a:r>
            <a:endParaRPr lang="ko-KR" altLang="en-US" sz="2100" dirty="0" smtClean="0">
              <a:latin typeface="Times New Roman" charset="0"/>
              <a:ea typeface="Times New Roman" charset="0"/>
            </a:endParaRPr>
          </a:p>
        </p:txBody>
      </p:sp>
      <p:pic>
        <p:nvPicPr>
          <p:cNvPr id="3075" name="Picture 3" descr="C:\Users\Betty\Desktop\tehn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95600"/>
            <a:ext cx="3798277"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8650" y="365125"/>
            <a:ext cx="7887335" cy="1326515"/>
          </a:xfrm>
        </p:spPr>
        <p:txBody>
          <a:bodyPr vert="horz" wrap="square" lIns="91440" tIns="45720" rIns="91440" bIns="45720" anchor="ctr">
            <a:normAutofit/>
          </a:bodyPr>
          <a:lstStyle/>
          <a:p>
            <a:pPr marL="0" indent="0" algn="ctr" defTabSz="685800" fontAlgn="auto" latinLnBrk="0">
              <a:lnSpc>
                <a:spcPct val="90000"/>
              </a:lnSpc>
              <a:spcBef>
                <a:spcPts val="0"/>
              </a:spcBef>
              <a:spcAft>
                <a:spcPts val="0"/>
              </a:spcAft>
              <a:buFontTx/>
              <a:buNone/>
            </a:pPr>
            <a:r>
              <a:rPr lang="en-US" altLang="ko-KR" sz="3300" dirty="0" smtClean="0">
                <a:latin typeface="Times New Roman" charset="0"/>
                <a:ea typeface="Times New Roman" charset="0"/>
              </a:rPr>
              <a:t>Каде да се обратам за потрошувачки кредит ?</a:t>
            </a:r>
            <a:endParaRPr lang="ko-KR" altLang="en-US" sz="3300" dirty="0" smtClean="0">
              <a:latin typeface="Times New Roman" charset="0"/>
              <a:ea typeface="Times New Roman" charset="0"/>
            </a:endParaRPr>
          </a:p>
        </p:txBody>
      </p:sp>
      <p:sp>
        <p:nvSpPr>
          <p:cNvPr id="4" name="Inhaltsplatzhalter 3"/>
          <p:cNvSpPr txBox="1">
            <a:spLocks noGrp="1" noChangeArrowheads="1"/>
          </p:cNvSpPr>
          <p:nvPr>
            <p:ph idx="1"/>
          </p:nvPr>
        </p:nvSpPr>
        <p:spPr>
          <a:xfrm>
            <a:off x="181610" y="1638935"/>
            <a:ext cx="8448675" cy="4718050"/>
          </a:xfrm>
          <a:prstGeom prst="rect">
            <a:avLst/>
          </a:prstGeom>
        </p:spPr>
        <p:txBody>
          <a:bodyPr vert="horz" wrap="square" lIns="91440" tIns="45720" rIns="91440" bIns="45720" anchor="t">
            <a:normAutofit/>
          </a:bodyPr>
          <a:lstStyle/>
          <a:p>
            <a:pPr marL="171450" indent="-171450" algn="l" defTabSz="685800" fontAlgn="auto" latinLnBrk="0">
              <a:lnSpc>
                <a:spcPct val="90000"/>
              </a:lnSpc>
              <a:spcBef>
                <a:spcPts val="800"/>
              </a:spcBef>
              <a:spcAft>
                <a:spcPts val="0"/>
              </a:spcAft>
              <a:buClr>
                <a:srgbClr val="000000"/>
              </a:buClr>
              <a:buFont typeface="Arial"/>
              <a:buChar char="•"/>
            </a:pP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 За добивање потрошувачки кредит треба да се обратите до банка или друго трговско друштво и трговец поединец кое во рамките на својата дејност одобрува кредити на потрошувачите и кое се јавува како давател на кредитот</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buClr>
                <a:srgbClr val="000000"/>
              </a:buClr>
              <a:buFont typeface="Arial"/>
              <a:buChar char="•"/>
            </a:pPr>
            <a:r>
              <a:rPr lang="en-US" altLang="ko-KR" sz="2100" dirty="0" smtClean="0">
                <a:latin typeface="Times New Roman" charset="0"/>
                <a:ea typeface="Times New Roman" charset="0"/>
              </a:rPr>
              <a:t>Но може да се обратите и до кредитен посредник кој е физичко или правно лице кое од името на давателот на кредитот и за определен надомест дава информации околу склучувањето потрошувачки кредити, склучува потрошувачки кредити и врши други подготвителни активности околу нивното склучување</a:t>
            </a:r>
            <a:endParaRPr lang="ko-KR" altLang="en-US" sz="2100" dirty="0" smtClean="0">
              <a:latin typeface="Times New Roman" charset="0"/>
              <a:ea typeface="Times New Roman" charset="0"/>
            </a:endParaRPr>
          </a:p>
          <a:p>
            <a:pPr marL="171450" indent="-171450" algn="l" defTabSz="685800" fontAlgn="auto" latinLnBrk="0">
              <a:lnSpc>
                <a:spcPct val="90000"/>
              </a:lnSpc>
              <a:spcBef>
                <a:spcPts val="800"/>
              </a:spcBef>
              <a:spcAft>
                <a:spcPts val="0"/>
              </a:spcAft>
            </a:pPr>
            <a:endParaRPr lang="ko-KR" altLang="en-US" sz="2100" dirty="0" smtClean="0">
              <a:latin typeface="Times New Roman" charset="0"/>
              <a:ea typeface="Times New Roman" charset="0"/>
            </a:endParaRPr>
          </a:p>
          <a:p>
            <a:pPr marL="0" indent="0" algn="l" defTabSz="685800" fontAlgn="auto" latinLnBrk="0">
              <a:lnSpc>
                <a:spcPct val="90000"/>
              </a:lnSpc>
              <a:spcBef>
                <a:spcPts val="800"/>
              </a:spcBef>
              <a:spcAft>
                <a:spcPts val="0"/>
              </a:spcAft>
              <a:buFontTx/>
              <a:buNone/>
            </a:pPr>
            <a:endParaRPr lang="ko-KR" altLang="en-US" sz="2100" dirty="0" smtClean="0">
              <a:solidFill>
                <a:srgbClr val="000000"/>
              </a:solidFill>
              <a:latin typeface="Calibri" charset="0"/>
              <a:ea typeface="Calibri" charset="0"/>
            </a:endParaRPr>
          </a:p>
        </p:txBody>
      </p:sp>
    </p:spTree>
    <p:extLst>
      <p:ext uri="{BB962C8B-B14F-4D97-AF65-F5344CB8AC3E}">
        <p14:creationId xmlns:p14="http://schemas.microsoft.com/office/powerpoint/2010/main" val="137199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Pages>54</Pages>
  <Words>3494</Words>
  <Characters>0</Characters>
  <Application>Microsoft Office PowerPoint</Application>
  <DocSecurity>0</DocSecurity>
  <PresentationFormat>On-screen Show (4:3)</PresentationFormat>
  <Lines>0</Lines>
  <Paragraphs>218</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vt:lpstr>
      <vt:lpstr>ПРАВАТА НА ПОТРОШУВАЧИТЕ</vt:lpstr>
      <vt:lpstr>Вовед</vt:lpstr>
      <vt:lpstr>Што е потрошувач?</vt:lpstr>
      <vt:lpstr>Кои потрошувачи се сметаат за ранливи потрошувачи?</vt:lpstr>
      <vt:lpstr>Кои се моите основни права како потрошувач ?</vt:lpstr>
      <vt:lpstr>ПОТРОШУВАЧКИ КРЕДИТИ </vt:lpstr>
      <vt:lpstr>Што е договор за потрошувачки кредит?</vt:lpstr>
      <vt:lpstr>За што ми служи потрошувачкиот кредит?</vt:lpstr>
      <vt:lpstr>Каде да се обратам за потрошувачки кредит ?</vt:lpstr>
      <vt:lpstr>Што треба да знам пред да склучам договор за потрошувачки ?</vt:lpstr>
      <vt:lpstr>PowerPoint Presentation</vt:lpstr>
      <vt:lpstr>Како да добијам потрошувачки кредит ?</vt:lpstr>
      <vt:lpstr>Што се вкупни трошоци на кредитот?</vt:lpstr>
      <vt:lpstr>ДАЛИ МОЖАМ ДА СЕ ОТКАЖАМ ОД ДОГОВОРОТ ЗА ПОТРОШУВАЧКИ КРЕДИТ?</vt:lpstr>
      <vt:lpstr>Што треба да сторам за да се откажам од договорот за потрошувачки кредит ?</vt:lpstr>
      <vt:lpstr>Кои се последиците доколку не го вратам кредитот ?</vt:lpstr>
      <vt:lpstr>Продажна цена на производите и услугите</vt:lpstr>
      <vt:lpstr>Што е продажна цена ?</vt:lpstr>
      <vt:lpstr>На кој начин треба да биде истакната продажната цена сто производите и услугите ?</vt:lpstr>
      <vt:lpstr>Каде треба да биде напишана цената ?</vt:lpstr>
      <vt:lpstr>Како треба да биде означена цената при распродажба ?</vt:lpstr>
      <vt:lpstr>Надоместок за  намалување на  енергетска сиромаштија</vt:lpstr>
      <vt:lpstr>Надоместок за намалување на енергетска сиромаштија</vt:lpstr>
      <vt:lpstr>Висина на надоместок за енергетска сиромаштија</vt:lpstr>
      <vt:lpstr>Кои потрошувачи може да бидеме корисници на надоместок за енергетска сиромаштија ?</vt:lpstr>
      <vt:lpstr>Кои критериуми треба да ги исполнам за бидам корисник на надоместок за енергетска сиромаштија ?</vt:lpstr>
      <vt:lpstr>Што треба да сторам за да добијам надоместок за енергетска сиромаштија</vt:lpstr>
      <vt:lpstr>Потрошувачки права во областа на електронско-комуникациските услуги</vt:lpstr>
      <vt:lpstr>На кој начин треба да ми бидат обезбедени електронско-комуникациските услуги ?</vt:lpstr>
      <vt:lpstr>На кој начин треба да ми биде обезбеден пристап на фиксна локација и телефонски услуги ?</vt:lpstr>
      <vt:lpstr>Мерки за лица со инвалидитет</vt:lpstr>
      <vt:lpstr>Дали давателот на универзална услуга може да ми го ограничи пристачот или да ме ислучи од неговите услуги ?</vt:lpstr>
      <vt:lpstr>ПРОИЗВОДИ СО НЕДОСТАТОЦИ </vt:lpstr>
      <vt:lpstr>Производи со недостатоци</vt:lpstr>
      <vt:lpstr>Кои се моите законски права кога ќе купам производ со недостаток ?</vt:lpstr>
      <vt:lpstr>Каде може да се обратам за остварување на моите права ?</vt:lpstr>
      <vt:lpstr>Што е потребно да сторам кога ќе купам производ со недостаток</vt:lpstr>
      <vt:lpstr>Недостаток на прехрамбрен производ</vt:lpstr>
      <vt:lpstr>Што да приложам кога барам да се отстранат недостатоци од производ?</vt:lpstr>
      <vt:lpstr>За колку време трговецот е должен ги отстрани недостатоците?</vt:lpstr>
      <vt:lpstr>Право на соодветно рекламирање на производите и услугите</vt:lpstr>
      <vt:lpstr>Право на соодветно рекламирање на производите и услугите</vt:lpstr>
      <vt:lpstr>Од рекламата треба да ги добијам следните информации </vt:lpstr>
      <vt:lpstr>Забрането е:</vt:lpstr>
      <vt:lpstr>Како да ги остварам своето право на соодветно рекламирање</vt:lpstr>
      <vt:lpstr>PowerPoint Presentation</vt:lpstr>
      <vt:lpstr>Кој ги штити моите потрошувачки права од областа на техничката опрема? </vt:lpstr>
      <vt:lpstr>Кој ги штити моите потрошувачки права во областа на безбедност на храна?</vt:lpstr>
      <vt:lpstr>Кој ги штити моите права од областа на хигиенската,здравствената и епидемиолошка зашштита?</vt:lpstr>
      <vt:lpstr>Кој ги штити моите права од областа на електронските комуникации?</vt:lpstr>
      <vt:lpstr>Кој ги штити моите права во врска со квалитетот и купувањето на лекови?</vt:lpstr>
      <vt:lpstr>Кој ги штити моите лични податоци?</vt:lpstr>
      <vt:lpstr>Каде да се обратам доколку имам било каков проблем со давателите на јавни услуги?</vt:lpstr>
      <vt:lpstr>Дали постои организација надвор од владиниот сектор од која можам да побарам поддршка за да ги остварам моите потрошувачки права?</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ПРАВАТА НА ПОТРОШУВАЧИТЕ</dc:title>
  <dc:creator>Windows User</dc:creator>
  <cp:lastModifiedBy>Windows User</cp:lastModifiedBy>
  <cp:revision>11</cp:revision>
  <dcterms:modified xsi:type="dcterms:W3CDTF">2018-09-10T09:58:29Z</dcterms:modified>
</cp:coreProperties>
</file>